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12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E09047C-37E0-4EF9-9740-9ED9B21A02E2}" type="datetimeFigureOut">
              <a:rPr lang="en-US" smtClean="0"/>
              <a:pPr/>
              <a:t>12/28/2019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0EC1BDC-8D1C-41E8-8B6D-585C046D9A2A}"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09047C-37E0-4EF9-9740-9ED9B21A02E2}" type="datetimeFigureOut">
              <a:rPr lang="en-US" smtClean="0"/>
              <a:pPr/>
              <a:t>12/28/2019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0EC1BDC-8D1C-41E8-8B6D-585C046D9A2A}"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09047C-37E0-4EF9-9740-9ED9B21A02E2}" type="datetimeFigureOut">
              <a:rPr lang="en-US" smtClean="0"/>
              <a:pPr/>
              <a:t>12/28/2019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0EC1BDC-8D1C-41E8-8B6D-585C046D9A2A}"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09047C-37E0-4EF9-9740-9ED9B21A02E2}" type="datetimeFigureOut">
              <a:rPr lang="en-US" smtClean="0"/>
              <a:pPr/>
              <a:t>12/28/2019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0EC1BDC-8D1C-41E8-8B6D-585C046D9A2A}"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09047C-37E0-4EF9-9740-9ED9B21A02E2}" type="datetimeFigureOut">
              <a:rPr lang="en-US" smtClean="0"/>
              <a:pPr/>
              <a:t>12/28/2019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0EC1BDC-8D1C-41E8-8B6D-585C046D9A2A}"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E09047C-37E0-4EF9-9740-9ED9B21A02E2}" type="datetimeFigureOut">
              <a:rPr lang="en-US" smtClean="0"/>
              <a:pPr/>
              <a:t>12/28/2019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0EC1BDC-8D1C-41E8-8B6D-585C046D9A2A}"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E09047C-37E0-4EF9-9740-9ED9B21A02E2}" type="datetimeFigureOut">
              <a:rPr lang="en-US" smtClean="0"/>
              <a:pPr/>
              <a:t>12/28/2019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0EC1BDC-8D1C-41E8-8B6D-585C046D9A2A}"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E09047C-37E0-4EF9-9740-9ED9B21A02E2}" type="datetimeFigureOut">
              <a:rPr lang="en-US" smtClean="0"/>
              <a:pPr/>
              <a:t>12/28/2019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0EC1BDC-8D1C-41E8-8B6D-585C046D9A2A}"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09047C-37E0-4EF9-9740-9ED9B21A02E2}" type="datetimeFigureOut">
              <a:rPr lang="en-US" smtClean="0"/>
              <a:pPr/>
              <a:t>12/28/2019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0EC1BDC-8D1C-41E8-8B6D-585C046D9A2A}"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09047C-37E0-4EF9-9740-9ED9B21A02E2}" type="datetimeFigureOut">
              <a:rPr lang="en-US" smtClean="0"/>
              <a:pPr/>
              <a:t>12/28/2019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0EC1BDC-8D1C-41E8-8B6D-585C046D9A2A}"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09047C-37E0-4EF9-9740-9ED9B21A02E2}" type="datetimeFigureOut">
              <a:rPr lang="en-US" smtClean="0"/>
              <a:pPr/>
              <a:t>12/28/2019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0EC1BDC-8D1C-41E8-8B6D-585C046D9A2A}"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09047C-37E0-4EF9-9740-9ED9B21A02E2}" type="datetimeFigureOut">
              <a:rPr lang="en-US" smtClean="0"/>
              <a:pPr/>
              <a:t>12/28/2019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EC1BDC-8D1C-41E8-8B6D-585C046D9A2A}"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276600"/>
            <a:ext cx="7772400" cy="1470025"/>
          </a:xfrm>
        </p:spPr>
        <p:txBody>
          <a:bodyPr>
            <a:normAutofit fontScale="90000"/>
          </a:bodyPr>
          <a:lstStyle/>
          <a:p>
            <a:r>
              <a:rPr lang="en-US" b="1" dirty="0" smtClean="0">
                <a:solidFill>
                  <a:srgbClr val="FF0000"/>
                </a:solidFill>
              </a:rPr>
              <a:t>THE CONCORDANCE  REPERTORY OF THE MORE CHARACTERISTIC SYMPTOMS OF THE MATERIA </a:t>
            </a:r>
            <a:r>
              <a:rPr lang="en-US" b="1" dirty="0" smtClean="0">
                <a:solidFill>
                  <a:srgbClr val="FF0000"/>
                </a:solidFill>
              </a:rPr>
              <a:t>MEDICA</a:t>
            </a:r>
            <a:br>
              <a:rPr lang="en-US" b="1" dirty="0" smtClean="0">
                <a:solidFill>
                  <a:srgbClr val="FF0000"/>
                </a:solidFill>
              </a:rPr>
            </a:br>
            <a:r>
              <a:rPr lang="en-US" b="1" dirty="0">
                <a:solidFill>
                  <a:srgbClr val="FF0000"/>
                </a:solidFill>
              </a:rPr>
              <a:t/>
            </a:r>
            <a:br>
              <a:rPr lang="en-US" b="1" dirty="0">
                <a:solidFill>
                  <a:srgbClr val="FF0000"/>
                </a:solidFill>
              </a:rPr>
            </a:br>
            <a:r>
              <a:rPr lang="en-US" b="1" dirty="0" smtClean="0">
                <a:solidFill>
                  <a:srgbClr val="FF0000"/>
                </a:solidFill>
              </a:rPr>
              <a:t/>
            </a:r>
            <a:br>
              <a:rPr lang="en-US" b="1" dirty="0" smtClean="0">
                <a:solidFill>
                  <a:srgbClr val="FF0000"/>
                </a:solidFill>
              </a:rPr>
            </a:br>
            <a:r>
              <a:rPr lang="en-US" sz="2700" b="1" dirty="0">
                <a:solidFill>
                  <a:schemeClr val="tx2">
                    <a:lumMod val="50000"/>
                  </a:schemeClr>
                </a:solidFill>
                <a:latin typeface="Arial Narrow" panose="020B0606020202030204" pitchFamily="34" charset="0"/>
              </a:rPr>
              <a:t>DR CHANDRA HASAN C M, M.D(</a:t>
            </a:r>
            <a:r>
              <a:rPr lang="en-US" sz="2700" b="1" dirty="0" err="1">
                <a:solidFill>
                  <a:schemeClr val="tx2">
                    <a:lumMod val="50000"/>
                  </a:schemeClr>
                </a:solidFill>
                <a:latin typeface="Arial Narrow" panose="020B0606020202030204" pitchFamily="34" charset="0"/>
              </a:rPr>
              <a:t>Hom</a:t>
            </a:r>
            <a:r>
              <a:rPr lang="en-US" sz="2700" b="1" dirty="0">
                <a:solidFill>
                  <a:schemeClr val="tx2">
                    <a:lumMod val="50000"/>
                  </a:schemeClr>
                </a:solidFill>
                <a:latin typeface="Arial Narrow" panose="020B0606020202030204" pitchFamily="34" charset="0"/>
              </a:rPr>
              <a:t>),</a:t>
            </a:r>
            <a:br>
              <a:rPr lang="en-US" sz="2700" b="1" dirty="0">
                <a:solidFill>
                  <a:schemeClr val="tx2">
                    <a:lumMod val="50000"/>
                  </a:schemeClr>
                </a:solidFill>
                <a:latin typeface="Arial Narrow" panose="020B0606020202030204" pitchFamily="34" charset="0"/>
              </a:rPr>
            </a:br>
            <a:r>
              <a:rPr lang="en-US" sz="2700" b="1" dirty="0">
                <a:solidFill>
                  <a:schemeClr val="tx2">
                    <a:lumMod val="50000"/>
                  </a:schemeClr>
                </a:solidFill>
                <a:latin typeface="Arial Narrow" panose="020B0606020202030204" pitchFamily="34" charset="0"/>
              </a:rPr>
              <a:t>ASSOCIATE PROFESSOR,</a:t>
            </a:r>
            <a:br>
              <a:rPr lang="en-US" sz="2700" b="1" dirty="0">
                <a:solidFill>
                  <a:schemeClr val="tx2">
                    <a:lumMod val="50000"/>
                  </a:schemeClr>
                </a:solidFill>
                <a:latin typeface="Arial Narrow" panose="020B0606020202030204" pitchFamily="34" charset="0"/>
              </a:rPr>
            </a:br>
            <a:r>
              <a:rPr lang="en-US" sz="2700" b="1" dirty="0">
                <a:solidFill>
                  <a:schemeClr val="tx2">
                    <a:lumMod val="50000"/>
                  </a:schemeClr>
                </a:solidFill>
                <a:latin typeface="Arial Narrow" panose="020B0606020202030204" pitchFamily="34" charset="0"/>
              </a:rPr>
              <a:t>DEPT OF REPERTORY,</a:t>
            </a:r>
            <a:br>
              <a:rPr lang="en-US" sz="2700" b="1" dirty="0">
                <a:solidFill>
                  <a:schemeClr val="tx2">
                    <a:lumMod val="50000"/>
                  </a:schemeClr>
                </a:solidFill>
                <a:latin typeface="Arial Narrow" panose="020B0606020202030204" pitchFamily="34" charset="0"/>
              </a:rPr>
            </a:br>
            <a:r>
              <a:rPr lang="en-US" sz="2700" b="1" dirty="0">
                <a:solidFill>
                  <a:schemeClr val="tx2">
                    <a:lumMod val="50000"/>
                  </a:schemeClr>
                </a:solidFill>
                <a:latin typeface="Arial Narrow" panose="020B0606020202030204" pitchFamily="34" charset="0"/>
              </a:rPr>
              <a:t>SARADA KRISHNA HOMOEOPATHIC MEDICAL COLLEGE,</a:t>
            </a:r>
            <a:br>
              <a:rPr lang="en-US" sz="2700" b="1" dirty="0">
                <a:solidFill>
                  <a:schemeClr val="tx2">
                    <a:lumMod val="50000"/>
                  </a:schemeClr>
                </a:solidFill>
                <a:latin typeface="Arial Narrow" panose="020B0606020202030204" pitchFamily="34" charset="0"/>
              </a:rPr>
            </a:br>
            <a:r>
              <a:rPr lang="en-US" sz="2700" b="1" dirty="0">
                <a:solidFill>
                  <a:schemeClr val="tx2">
                    <a:lumMod val="50000"/>
                  </a:schemeClr>
                </a:solidFill>
                <a:latin typeface="Arial Narrow" panose="020B0606020202030204" pitchFamily="34" charset="0"/>
              </a:rPr>
              <a:t>KULASEKHARAM</a:t>
            </a:r>
            <a:r>
              <a:rPr lang="en-IN" sz="2700" b="1" dirty="0">
                <a:solidFill>
                  <a:schemeClr val="tx2">
                    <a:lumMod val="50000"/>
                  </a:schemeClr>
                </a:solidFill>
                <a:latin typeface="Arial Narrow" panose="020B0606020202030204" pitchFamily="34" charset="0"/>
              </a:rPr>
              <a:t/>
            </a:r>
            <a:br>
              <a:rPr lang="en-IN" sz="2700" b="1" dirty="0">
                <a:solidFill>
                  <a:schemeClr val="tx2">
                    <a:lumMod val="50000"/>
                  </a:schemeClr>
                </a:solidFill>
                <a:latin typeface="Arial Narrow" panose="020B0606020202030204" pitchFamily="34" charset="0"/>
              </a:rPr>
            </a:br>
            <a:r>
              <a:rPr lang="en-US" b="1" dirty="0">
                <a:solidFill>
                  <a:schemeClr val="tx2">
                    <a:lumMod val="50000"/>
                  </a:schemeClr>
                </a:solidFill>
              </a:rPr>
              <a:t/>
            </a:r>
            <a:br>
              <a:rPr lang="en-US" b="1" dirty="0">
                <a:solidFill>
                  <a:schemeClr val="tx2">
                    <a:lumMod val="50000"/>
                  </a:schemeClr>
                </a:solidFill>
              </a:rPr>
            </a:br>
            <a:endParaRPr lang="en-US" b="1"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553200"/>
          </a:xfrm>
        </p:spPr>
        <p:txBody>
          <a:bodyPr/>
          <a:lstStyle/>
          <a:p>
            <a:pPr>
              <a:buNone/>
            </a:pPr>
            <a:r>
              <a:rPr lang="en-US" dirty="0" smtClean="0"/>
              <a:t>      </a:t>
            </a:r>
            <a:r>
              <a:rPr lang="en-US" sz="2800" dirty="0" smtClean="0">
                <a:solidFill>
                  <a:srgbClr val="7030A0"/>
                </a:solidFill>
              </a:rPr>
              <a:t>but most of the sub rubrics few medicines or one medicine is used.</a:t>
            </a:r>
          </a:p>
          <a:p>
            <a:pPr>
              <a:buNone/>
            </a:pPr>
            <a:r>
              <a:rPr lang="en-US" sz="2800" dirty="0" smtClean="0">
                <a:solidFill>
                  <a:srgbClr val="7030A0"/>
                </a:solidFill>
              </a:rPr>
              <a:t>           Main rubrics are mentioned in bold letters, after that _ and related rubric is mentioned. In some rubrics after the _ first letter of main rubric is mentioned in capitals and rubric continued.</a:t>
            </a:r>
          </a:p>
          <a:p>
            <a:pPr>
              <a:buNone/>
            </a:pPr>
            <a:r>
              <a:rPr lang="en-US" sz="2800" dirty="0" smtClean="0">
                <a:solidFill>
                  <a:srgbClr val="7030A0"/>
                </a:solidFill>
              </a:rPr>
              <a:t>            Under sub rubrics, some places two rubrics are mentioned in the same line, here the medicines mentioned in the first rubric are in the brackets.</a:t>
            </a:r>
          </a:p>
          <a:p>
            <a:pPr>
              <a:buNone/>
            </a:pPr>
            <a:r>
              <a:rPr lang="en-US" sz="2800" dirty="0" smtClean="0">
                <a:solidFill>
                  <a:srgbClr val="7030A0"/>
                </a:solidFill>
              </a:rPr>
              <a:t>            Under sub rubrics, if the word of the main rubric is used at the beginning , the first letter of the main rubric is mentioned in capital letter, then dot, after that the sub rubric is mentioned.</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normAutofit/>
          </a:bodyPr>
          <a:lstStyle/>
          <a:p>
            <a:pPr>
              <a:buNone/>
            </a:pPr>
            <a:r>
              <a:rPr lang="en-US" sz="2800" dirty="0" smtClean="0"/>
              <a:t>       </a:t>
            </a:r>
            <a:r>
              <a:rPr lang="en-US" sz="2800" dirty="0" smtClean="0">
                <a:solidFill>
                  <a:srgbClr val="7030A0"/>
                </a:solidFill>
              </a:rPr>
              <a:t>   Under sub rubrics if the word of main rubric is used in the middle or the end, the first letter of the main rubric is mentioned, at first small letter of the main rubric, then dot is there.</a:t>
            </a:r>
          </a:p>
          <a:p>
            <a:pPr>
              <a:buNone/>
            </a:pPr>
            <a:r>
              <a:rPr lang="en-US" sz="2800" dirty="0" smtClean="0">
                <a:solidFill>
                  <a:srgbClr val="7030A0"/>
                </a:solidFill>
              </a:rPr>
              <a:t>         Under rubrics medicines are mentioned in ordinary Roman letters, (grades are not mentioned).</a:t>
            </a:r>
          </a:p>
          <a:p>
            <a:pPr>
              <a:buNone/>
            </a:pPr>
            <a:r>
              <a:rPr lang="en-US" sz="2800" dirty="0" smtClean="0">
                <a:solidFill>
                  <a:srgbClr val="7030A0"/>
                </a:solidFill>
              </a:rPr>
              <a:t>           In some rubrics cross reference are mentioned in bracket. Main rubrics are arranged in bold letters where as sub rubrics are in ordinary letters.</a:t>
            </a:r>
          </a:p>
          <a:p>
            <a:pPr>
              <a:buNone/>
            </a:pPr>
            <a:r>
              <a:rPr lang="en-US" sz="2800" dirty="0" smtClean="0">
                <a:solidFill>
                  <a:srgbClr val="7030A0"/>
                </a:solidFill>
              </a:rPr>
              <a:t>          Almost 420 medicines are used in this repertory.</a:t>
            </a:r>
          </a:p>
          <a:p>
            <a:pPr>
              <a:buNone/>
            </a:pPr>
            <a:r>
              <a:rPr lang="en-US" sz="2800" b="1" dirty="0" smtClean="0">
                <a:solidFill>
                  <a:srgbClr val="7030A0"/>
                </a:solidFill>
              </a:rPr>
              <a:t>Chapters mentioned in the volumes:</a:t>
            </a:r>
          </a:p>
          <a:p>
            <a:pPr>
              <a:buNone/>
            </a:pPr>
            <a:r>
              <a:rPr lang="en-US" sz="2800" b="1" dirty="0" smtClean="0">
                <a:solidFill>
                  <a:srgbClr val="7030A0"/>
                </a:solidFill>
              </a:rPr>
              <a:t>Volume 1 :</a:t>
            </a:r>
          </a:p>
          <a:p>
            <a:pPr>
              <a:buNone/>
            </a:pPr>
            <a:r>
              <a:rPr lang="en-US" sz="2800" dirty="0" smtClean="0">
                <a:solidFill>
                  <a:srgbClr val="7030A0"/>
                </a:solidFill>
              </a:rPr>
              <a:t>                Mind and disposition. (p. 1 to 162).</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553200"/>
          </a:xfrm>
        </p:spPr>
        <p:txBody>
          <a:bodyPr>
            <a:normAutofit lnSpcReduction="10000"/>
          </a:bodyPr>
          <a:lstStyle/>
          <a:p>
            <a:pPr>
              <a:buNone/>
            </a:pPr>
            <a:r>
              <a:rPr lang="en-US" sz="2800" dirty="0" smtClean="0">
                <a:solidFill>
                  <a:srgbClr val="7030A0"/>
                </a:solidFill>
              </a:rPr>
              <a:t>                Head and scalp. (p, 163 to 303).</a:t>
            </a:r>
          </a:p>
          <a:p>
            <a:pPr>
              <a:buNone/>
            </a:pPr>
            <a:r>
              <a:rPr lang="en-US" sz="2800" dirty="0" smtClean="0">
                <a:solidFill>
                  <a:srgbClr val="7030A0"/>
                </a:solidFill>
              </a:rPr>
              <a:t>                Eyes. (p.303 to 583).</a:t>
            </a:r>
          </a:p>
          <a:p>
            <a:pPr>
              <a:buNone/>
            </a:pPr>
            <a:r>
              <a:rPr lang="en-US" sz="2800" dirty="0" smtClean="0">
                <a:solidFill>
                  <a:srgbClr val="7030A0"/>
                </a:solidFill>
              </a:rPr>
              <a:t>                Ears. (p.534 to 593).</a:t>
            </a:r>
          </a:p>
          <a:p>
            <a:pPr>
              <a:buNone/>
            </a:pPr>
            <a:r>
              <a:rPr lang="en-US" sz="2800" dirty="0" smtClean="0">
                <a:solidFill>
                  <a:srgbClr val="7030A0"/>
                </a:solidFill>
              </a:rPr>
              <a:t>                Nose. (p. 594 to 679).</a:t>
            </a:r>
          </a:p>
          <a:p>
            <a:pPr>
              <a:buNone/>
            </a:pPr>
            <a:r>
              <a:rPr lang="en-US" sz="2800" dirty="0" smtClean="0">
                <a:solidFill>
                  <a:srgbClr val="7030A0"/>
                </a:solidFill>
              </a:rPr>
              <a:t>                Face. (p. 679 to 835).</a:t>
            </a:r>
          </a:p>
          <a:p>
            <a:pPr>
              <a:buNone/>
            </a:pPr>
            <a:r>
              <a:rPr lang="en-US" sz="2800" b="1" dirty="0" smtClean="0">
                <a:solidFill>
                  <a:srgbClr val="7030A0"/>
                </a:solidFill>
              </a:rPr>
              <a:t>Volume : 2 :</a:t>
            </a:r>
          </a:p>
          <a:p>
            <a:pPr>
              <a:buNone/>
            </a:pPr>
            <a:r>
              <a:rPr lang="en-US" sz="2800" dirty="0" smtClean="0">
                <a:solidFill>
                  <a:srgbClr val="7030A0"/>
                </a:solidFill>
              </a:rPr>
              <a:t>                Mouth. (p. 17 to 224).</a:t>
            </a:r>
          </a:p>
          <a:p>
            <a:pPr>
              <a:buNone/>
            </a:pPr>
            <a:r>
              <a:rPr lang="en-US" sz="2800" dirty="0" smtClean="0">
                <a:solidFill>
                  <a:srgbClr val="7030A0"/>
                </a:solidFill>
              </a:rPr>
              <a:t>                Throat. (p. 225 to 434).</a:t>
            </a:r>
          </a:p>
          <a:p>
            <a:pPr>
              <a:buNone/>
            </a:pPr>
            <a:r>
              <a:rPr lang="en-US" sz="2800" dirty="0" smtClean="0">
                <a:solidFill>
                  <a:srgbClr val="7030A0"/>
                </a:solidFill>
              </a:rPr>
              <a:t>                Stomach. (p. 435 to 794).</a:t>
            </a:r>
          </a:p>
          <a:p>
            <a:pPr>
              <a:buNone/>
            </a:pPr>
            <a:r>
              <a:rPr lang="en-US" sz="2800" dirty="0" smtClean="0">
                <a:solidFill>
                  <a:srgbClr val="7030A0"/>
                </a:solidFill>
              </a:rPr>
              <a:t>                Hypochondria. (794 to 889).</a:t>
            </a:r>
          </a:p>
          <a:p>
            <a:pPr>
              <a:buNone/>
            </a:pPr>
            <a:r>
              <a:rPr lang="en-US" sz="2800" b="1" dirty="0" smtClean="0">
                <a:solidFill>
                  <a:srgbClr val="7030A0"/>
                </a:solidFill>
              </a:rPr>
              <a:t>Volume :3 :</a:t>
            </a:r>
          </a:p>
          <a:p>
            <a:pPr>
              <a:buNone/>
            </a:pPr>
            <a:r>
              <a:rPr lang="en-US" sz="2800" dirty="0" smtClean="0">
                <a:solidFill>
                  <a:srgbClr val="7030A0"/>
                </a:solidFill>
              </a:rPr>
              <a:t>                The abdomen. (p. 17 to 258).</a:t>
            </a:r>
          </a:p>
          <a:p>
            <a:pPr>
              <a:buNone/>
            </a:pPr>
            <a:r>
              <a:rPr lang="en-US" sz="2800" dirty="0" smtClean="0">
                <a:solidFill>
                  <a:srgbClr val="7030A0"/>
                </a:solidFill>
              </a:rPr>
              <a:t>                Anus, rectum, and stool. (p. 230 to 582).</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77000"/>
          </a:xfrm>
        </p:spPr>
        <p:txBody>
          <a:bodyPr/>
          <a:lstStyle/>
          <a:p>
            <a:pPr>
              <a:buNone/>
            </a:pPr>
            <a:r>
              <a:rPr lang="en-US" sz="2800" dirty="0" smtClean="0">
                <a:solidFill>
                  <a:srgbClr val="7030A0"/>
                </a:solidFill>
              </a:rPr>
              <a:t>   Urine and urinary organs. (p.583 to 793).</a:t>
            </a:r>
          </a:p>
          <a:p>
            <a:pPr>
              <a:buNone/>
            </a:pPr>
            <a:r>
              <a:rPr lang="en-US" sz="2800" dirty="0" smtClean="0">
                <a:solidFill>
                  <a:srgbClr val="7030A0"/>
                </a:solidFill>
              </a:rPr>
              <a:t>   The male sexual organs. (p. 793 to 930).</a:t>
            </a:r>
          </a:p>
          <a:p>
            <a:pPr>
              <a:buNone/>
            </a:pPr>
            <a:r>
              <a:rPr lang="en-US" sz="2800" b="1" dirty="0" smtClean="0">
                <a:solidFill>
                  <a:srgbClr val="7030A0"/>
                </a:solidFill>
              </a:rPr>
              <a:t>Volume : 4:</a:t>
            </a:r>
          </a:p>
          <a:p>
            <a:pPr>
              <a:buNone/>
            </a:pPr>
            <a:r>
              <a:rPr lang="en-US" sz="2800" dirty="0" smtClean="0">
                <a:solidFill>
                  <a:srgbClr val="7030A0"/>
                </a:solidFill>
              </a:rPr>
              <a:t>   Uterus and appendages. (p. 17 to 258).</a:t>
            </a:r>
          </a:p>
          <a:p>
            <a:pPr>
              <a:buNone/>
            </a:pPr>
            <a:r>
              <a:rPr lang="en-US" sz="2800" dirty="0" smtClean="0">
                <a:solidFill>
                  <a:srgbClr val="7030A0"/>
                </a:solidFill>
              </a:rPr>
              <a:t>   Menstruation and discharges</a:t>
            </a:r>
            <a:r>
              <a:rPr lang="en-US" dirty="0" smtClean="0">
                <a:solidFill>
                  <a:srgbClr val="7030A0"/>
                </a:solidFill>
              </a:rPr>
              <a:t>. (p. 259 to 738)</a:t>
            </a:r>
          </a:p>
          <a:p>
            <a:pPr>
              <a:buNone/>
            </a:pPr>
            <a:r>
              <a:rPr lang="en-US" dirty="0" smtClean="0">
                <a:solidFill>
                  <a:srgbClr val="7030A0"/>
                </a:solidFill>
              </a:rPr>
              <a:t>  Pregnancy and parturition. (p. 738 to 895)</a:t>
            </a:r>
          </a:p>
          <a:p>
            <a:pPr>
              <a:buNone/>
            </a:pPr>
            <a:r>
              <a:rPr lang="en-US" dirty="0" smtClean="0">
                <a:solidFill>
                  <a:srgbClr val="7030A0"/>
                </a:solidFill>
              </a:rPr>
              <a:t>  Lactation and mammary glands. (p. 896 to 976)</a:t>
            </a:r>
          </a:p>
          <a:p>
            <a:pPr>
              <a:buNone/>
            </a:pPr>
            <a:r>
              <a:rPr lang="en-US" b="1" dirty="0" smtClean="0">
                <a:solidFill>
                  <a:srgbClr val="7030A0"/>
                </a:solidFill>
              </a:rPr>
              <a:t>Volume : 5 :</a:t>
            </a:r>
          </a:p>
          <a:p>
            <a:pPr>
              <a:buNone/>
            </a:pPr>
            <a:r>
              <a:rPr lang="en-US" dirty="0" smtClean="0">
                <a:solidFill>
                  <a:srgbClr val="7030A0"/>
                </a:solidFill>
              </a:rPr>
              <a:t>   Voice, larynx and trachea. (17 to 132).</a:t>
            </a:r>
          </a:p>
          <a:p>
            <a:pPr>
              <a:buNone/>
            </a:pPr>
            <a:r>
              <a:rPr lang="en-US" dirty="0" smtClean="0">
                <a:solidFill>
                  <a:srgbClr val="7030A0"/>
                </a:solidFill>
              </a:rPr>
              <a:t>   Chest, lungs, bronchia and cough. (132 to 362).</a:t>
            </a:r>
          </a:p>
          <a:p>
            <a:pPr>
              <a:buNone/>
            </a:pPr>
            <a:r>
              <a:rPr lang="en-US" dirty="0" smtClean="0">
                <a:solidFill>
                  <a:srgbClr val="7030A0"/>
                </a:solidFill>
              </a:rPr>
              <a:t>   Heart and circulation (p. 362 to 478).</a:t>
            </a:r>
            <a:endParaRPr lang="en-US" dirty="0">
              <a:solidFill>
                <a:srgbClr val="7030A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normAutofit/>
          </a:bodyPr>
          <a:lstStyle/>
          <a:p>
            <a:pPr>
              <a:buNone/>
            </a:pPr>
            <a:r>
              <a:rPr lang="en-US" sz="2800" dirty="0" smtClean="0">
                <a:solidFill>
                  <a:srgbClr val="7030A0"/>
                </a:solidFill>
              </a:rPr>
              <a:t>                    Chill and fever. (p. 478 to 676).</a:t>
            </a:r>
          </a:p>
          <a:p>
            <a:pPr>
              <a:buNone/>
            </a:pPr>
            <a:r>
              <a:rPr lang="en-US" sz="2800" dirty="0" smtClean="0">
                <a:solidFill>
                  <a:srgbClr val="7030A0"/>
                </a:solidFill>
              </a:rPr>
              <a:t>                    The skin. (p. 676 to 871).</a:t>
            </a:r>
          </a:p>
          <a:p>
            <a:pPr>
              <a:buNone/>
            </a:pPr>
            <a:r>
              <a:rPr lang="en-US" sz="2800" dirty="0" smtClean="0">
                <a:solidFill>
                  <a:srgbClr val="7030A0"/>
                </a:solidFill>
              </a:rPr>
              <a:t>                    Sleep and dreams. (p. 872 to 956).</a:t>
            </a:r>
          </a:p>
          <a:p>
            <a:pPr>
              <a:buNone/>
            </a:pPr>
            <a:r>
              <a:rPr lang="en-US" sz="2800" b="1" dirty="0" smtClean="0">
                <a:solidFill>
                  <a:srgbClr val="7030A0"/>
                </a:solidFill>
              </a:rPr>
              <a:t>Volume : 6 :</a:t>
            </a:r>
          </a:p>
          <a:p>
            <a:pPr>
              <a:buNone/>
            </a:pPr>
            <a:r>
              <a:rPr lang="en-US" sz="2800" dirty="0" smtClean="0">
                <a:solidFill>
                  <a:srgbClr val="7030A0"/>
                </a:solidFill>
              </a:rPr>
              <a:t>                   Neck and back. (p. 17 to 161).</a:t>
            </a:r>
          </a:p>
          <a:p>
            <a:pPr>
              <a:buNone/>
            </a:pPr>
            <a:r>
              <a:rPr lang="en-US" sz="2800" dirty="0" smtClean="0">
                <a:solidFill>
                  <a:srgbClr val="7030A0"/>
                </a:solidFill>
              </a:rPr>
              <a:t>                  Upper extremities. (p. 161 to 291).</a:t>
            </a:r>
          </a:p>
          <a:p>
            <a:pPr>
              <a:buNone/>
            </a:pPr>
            <a:r>
              <a:rPr lang="en-US" sz="2800" dirty="0" smtClean="0">
                <a:solidFill>
                  <a:srgbClr val="7030A0"/>
                </a:solidFill>
              </a:rPr>
              <a:t>                  The lower extremities. (. P 291 to 524).</a:t>
            </a:r>
          </a:p>
          <a:p>
            <a:pPr>
              <a:buNone/>
            </a:pPr>
            <a:r>
              <a:rPr lang="en-US" sz="2800" dirty="0" smtClean="0">
                <a:solidFill>
                  <a:srgbClr val="7030A0"/>
                </a:solidFill>
              </a:rPr>
              <a:t>                  Bones and limbs in general. (p. 525 to 609).</a:t>
            </a:r>
          </a:p>
          <a:p>
            <a:pPr>
              <a:buNone/>
            </a:pPr>
            <a:r>
              <a:rPr lang="en-US" sz="2800" dirty="0" smtClean="0">
                <a:solidFill>
                  <a:srgbClr val="7030A0"/>
                </a:solidFill>
              </a:rPr>
              <a:t>                  The nerves. (p. 609 to 770).</a:t>
            </a:r>
          </a:p>
          <a:p>
            <a:pPr>
              <a:buNone/>
            </a:pPr>
            <a:r>
              <a:rPr lang="en-US" sz="2800" dirty="0" smtClean="0">
                <a:solidFill>
                  <a:srgbClr val="7030A0"/>
                </a:solidFill>
              </a:rPr>
              <a:t>                  Generalities and key notes. (p. 771 to 908).</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973763"/>
          </a:xfrm>
        </p:spPr>
        <p:txBody>
          <a:bodyPr>
            <a:normAutofit lnSpcReduction="10000"/>
          </a:bodyPr>
          <a:lstStyle/>
          <a:p>
            <a:pPr>
              <a:buNone/>
            </a:pPr>
            <a:r>
              <a:rPr lang="en-US" sz="2800" dirty="0" smtClean="0">
                <a:solidFill>
                  <a:srgbClr val="7030A0"/>
                </a:solidFill>
              </a:rPr>
              <a:t>        CON</a:t>
            </a:r>
          </a:p>
          <a:p>
            <a:pPr>
              <a:buNone/>
            </a:pPr>
            <a:r>
              <a:rPr lang="en-US" sz="2800" b="1" dirty="0" smtClean="0">
                <a:solidFill>
                  <a:srgbClr val="7030A0"/>
                </a:solidFill>
              </a:rPr>
              <a:t>     Conditions._ </a:t>
            </a:r>
            <a:r>
              <a:rPr lang="en-US" sz="2800" dirty="0" smtClean="0">
                <a:solidFill>
                  <a:srgbClr val="7030A0"/>
                </a:solidFill>
              </a:rPr>
              <a:t>Excited c.  Kreas.</a:t>
            </a:r>
          </a:p>
          <a:p>
            <a:pPr>
              <a:buNone/>
            </a:pPr>
            <a:r>
              <a:rPr lang="en-US" sz="2800" dirty="0" smtClean="0">
                <a:solidFill>
                  <a:srgbClr val="7030A0"/>
                </a:solidFill>
              </a:rPr>
              <a:t>     </a:t>
            </a:r>
            <a:r>
              <a:rPr lang="en-US" sz="2800" b="1" dirty="0" smtClean="0">
                <a:solidFill>
                  <a:srgbClr val="7030A0"/>
                </a:solidFill>
              </a:rPr>
              <a:t>Confused</a:t>
            </a:r>
            <a:r>
              <a:rPr lang="en-US" sz="2800" dirty="0" smtClean="0">
                <a:solidFill>
                  <a:srgbClr val="7030A0"/>
                </a:solidFill>
              </a:rPr>
              <a:t>._ Mind seams weak and c. as if drunk.    Aeth., Bapt., Gels., Phos-ac., Rhus –t.</a:t>
            </a:r>
          </a:p>
          <a:p>
            <a:pPr>
              <a:buNone/>
            </a:pPr>
            <a:r>
              <a:rPr lang="en-US" sz="2800" dirty="0" smtClean="0">
                <a:solidFill>
                  <a:srgbClr val="7030A0"/>
                </a:solidFill>
              </a:rPr>
              <a:t>          C. thoughts; speaks or writes wrong words and syllables. Dulc., Osm., Lyc.</a:t>
            </a:r>
          </a:p>
          <a:p>
            <a:pPr>
              <a:buNone/>
            </a:pPr>
            <a:r>
              <a:rPr lang="en-US" sz="2800" dirty="0" smtClean="0">
                <a:solidFill>
                  <a:srgbClr val="7030A0"/>
                </a:solidFill>
              </a:rPr>
              <a:t>                                                 COR</a:t>
            </a:r>
          </a:p>
          <a:p>
            <a:pPr>
              <a:buNone/>
            </a:pPr>
            <a:r>
              <a:rPr lang="en-US" sz="2800" dirty="0" smtClean="0">
                <a:solidFill>
                  <a:srgbClr val="7030A0"/>
                </a:solidFill>
              </a:rPr>
              <a:t>      </a:t>
            </a:r>
            <a:r>
              <a:rPr lang="en-US" sz="2800" b="1" dirty="0" smtClean="0">
                <a:solidFill>
                  <a:srgbClr val="7030A0"/>
                </a:solidFill>
              </a:rPr>
              <a:t>Correct</a:t>
            </a:r>
            <a:r>
              <a:rPr lang="en-US" sz="2800" dirty="0" smtClean="0">
                <a:solidFill>
                  <a:srgbClr val="7030A0"/>
                </a:solidFill>
              </a:rPr>
              <a:t>._ Uses the wrong words for c. ideas.   Lyc.</a:t>
            </a:r>
          </a:p>
          <a:p>
            <a:pPr>
              <a:buNone/>
            </a:pPr>
            <a:r>
              <a:rPr lang="en-US" sz="2800" dirty="0" smtClean="0">
                <a:solidFill>
                  <a:srgbClr val="7030A0"/>
                </a:solidFill>
              </a:rPr>
              <a:t>           Intellect beclouded, though he gives c. answers. Colch.</a:t>
            </a:r>
          </a:p>
          <a:p>
            <a:pPr>
              <a:buNone/>
            </a:pPr>
            <a:r>
              <a:rPr lang="en-US" sz="2800" dirty="0" smtClean="0">
                <a:solidFill>
                  <a:srgbClr val="7030A0"/>
                </a:solidFill>
              </a:rPr>
              <a:t>                                                CRI</a:t>
            </a:r>
          </a:p>
          <a:p>
            <a:pPr>
              <a:buNone/>
            </a:pPr>
            <a:r>
              <a:rPr lang="en-US" sz="2800" b="1" dirty="0" smtClean="0">
                <a:solidFill>
                  <a:srgbClr val="7030A0"/>
                </a:solidFill>
              </a:rPr>
              <a:t>     Cries._ </a:t>
            </a:r>
            <a:r>
              <a:rPr lang="en-US" sz="2800" dirty="0" smtClean="0">
                <a:solidFill>
                  <a:srgbClr val="7030A0"/>
                </a:solidFill>
              </a:rPr>
              <a:t>Child cries washed in cold water.   Ant – c., Sulph.</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973763"/>
          </a:xfrm>
        </p:spPr>
        <p:txBody>
          <a:bodyPr>
            <a:normAutofit/>
          </a:bodyPr>
          <a:lstStyle/>
          <a:p>
            <a:pPr>
              <a:buNone/>
            </a:pPr>
            <a:r>
              <a:rPr lang="en-US" sz="2800" dirty="0" smtClean="0">
                <a:solidFill>
                  <a:srgbClr val="7030A0"/>
                </a:solidFill>
              </a:rPr>
              <a:t>                                                                                       CRI</a:t>
            </a:r>
          </a:p>
          <a:p>
            <a:pPr>
              <a:buNone/>
            </a:pPr>
            <a:r>
              <a:rPr lang="en-US" sz="2800" dirty="0" smtClean="0">
                <a:solidFill>
                  <a:srgbClr val="7030A0"/>
                </a:solidFill>
              </a:rPr>
              <a:t>            C. out suddenly.   Hyos.</a:t>
            </a:r>
          </a:p>
          <a:p>
            <a:pPr>
              <a:buNone/>
            </a:pPr>
            <a:r>
              <a:rPr lang="en-US" sz="2800" dirty="0" smtClean="0">
                <a:solidFill>
                  <a:srgbClr val="7030A0"/>
                </a:solidFill>
              </a:rPr>
              <a:t>                                           CRO</a:t>
            </a:r>
          </a:p>
          <a:p>
            <a:pPr>
              <a:buNone/>
            </a:pPr>
            <a:r>
              <a:rPr lang="en-US" sz="2800" dirty="0" smtClean="0">
                <a:solidFill>
                  <a:srgbClr val="7030A0"/>
                </a:solidFill>
              </a:rPr>
              <a:t>   </a:t>
            </a:r>
            <a:r>
              <a:rPr lang="en-US" sz="2800" b="1" dirty="0" smtClean="0">
                <a:solidFill>
                  <a:srgbClr val="7030A0"/>
                </a:solidFill>
              </a:rPr>
              <a:t>Cross.</a:t>
            </a:r>
            <a:r>
              <a:rPr lang="en-US" sz="2800" dirty="0" smtClean="0">
                <a:solidFill>
                  <a:srgbClr val="7030A0"/>
                </a:solidFill>
              </a:rPr>
              <a:t>_C., depressed, peevish.   Abrot.</a:t>
            </a:r>
          </a:p>
          <a:p>
            <a:pPr>
              <a:buNone/>
            </a:pPr>
            <a:r>
              <a:rPr lang="en-US" sz="2800" dirty="0" smtClean="0">
                <a:solidFill>
                  <a:srgbClr val="7030A0"/>
                </a:solidFill>
              </a:rPr>
              <a:t>   Crosswise. Strange, absurd ideas; thinks himself       tall, double or lying c.; one half of body cut off.Stram.</a:t>
            </a:r>
          </a:p>
          <a:p>
            <a:pPr>
              <a:buNone/>
            </a:pPr>
            <a:r>
              <a:rPr lang="en-US" sz="2800" dirty="0" smtClean="0">
                <a:solidFill>
                  <a:srgbClr val="7030A0"/>
                </a:solidFill>
              </a:rPr>
              <a:t>                                         DAN </a:t>
            </a:r>
          </a:p>
          <a:p>
            <a:pPr>
              <a:buNone/>
            </a:pPr>
            <a:r>
              <a:rPr lang="en-US" sz="2800" b="1" dirty="0" smtClean="0">
                <a:solidFill>
                  <a:srgbClr val="7030A0"/>
                </a:solidFill>
              </a:rPr>
              <a:t>  Dancing. Mania</a:t>
            </a:r>
            <a:r>
              <a:rPr lang="en-US" sz="2800" dirty="0" smtClean="0">
                <a:solidFill>
                  <a:srgbClr val="7030A0"/>
                </a:solidFill>
              </a:rPr>
              <a:t>; desire for light and company  (Kreas., Hyos.); attacks of rage, with beating or striking; proud, haughty (Lach., Plat); screaming, biting, scratching; terrified; merry; exaltation; singing and d. Croc., Stram.</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77000"/>
          </a:xfrm>
        </p:spPr>
        <p:txBody>
          <a:bodyPr>
            <a:normAutofit/>
          </a:bodyPr>
          <a:lstStyle/>
          <a:p>
            <a:pPr>
              <a:buNone/>
            </a:pPr>
            <a:r>
              <a:rPr lang="en-US" sz="2800" dirty="0" smtClean="0">
                <a:solidFill>
                  <a:srgbClr val="7030A0"/>
                </a:solidFill>
              </a:rPr>
              <a:t>Volume : 1</a:t>
            </a:r>
          </a:p>
          <a:p>
            <a:pPr>
              <a:buNone/>
            </a:pPr>
            <a:r>
              <a:rPr lang="en-US" sz="2800" dirty="0" smtClean="0">
                <a:solidFill>
                  <a:srgbClr val="7030A0"/>
                </a:solidFill>
              </a:rPr>
              <a:t>             In the explanation examples of symptoms are mentioned and how to identify the rubrics are mentioned.</a:t>
            </a:r>
          </a:p>
          <a:p>
            <a:pPr>
              <a:buNone/>
            </a:pPr>
            <a:r>
              <a:rPr lang="en-US" sz="2800" dirty="0" smtClean="0">
                <a:solidFill>
                  <a:srgbClr val="7030A0"/>
                </a:solidFill>
              </a:rPr>
              <a:t>            (ex) Take this symptom “Imagination of having two heads”,. It is a mental symptom and of course should be found in the section devoted to the mind and disposition, “Imagination”, being a noun, the first word expressing the central thought, we select that and turning to the letter I in the proper section, we quickly find the word in bold face letters in it’s proper place, and the other symptoms related are following as sub rubrics in ordinary letter.</a:t>
            </a:r>
          </a:p>
          <a:p>
            <a:pPr>
              <a:buNone/>
            </a:pPr>
            <a:r>
              <a:rPr lang="en-US" sz="2800" dirty="0" smtClean="0">
                <a:solidFill>
                  <a:srgbClr val="7030A0"/>
                </a:solidFill>
              </a:rPr>
              <a:t>            The another symptom, “Fancies seeing cats and</a:t>
            </a:r>
            <a:endParaRPr lang="en-US" sz="2800" dirty="0">
              <a:solidFill>
                <a:srgbClr val="7030A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477000"/>
          </a:xfrm>
        </p:spPr>
        <p:txBody>
          <a:bodyPr/>
          <a:lstStyle/>
          <a:p>
            <a:pPr>
              <a:buNone/>
            </a:pPr>
            <a:r>
              <a:rPr lang="en-US" dirty="0" smtClean="0">
                <a:solidFill>
                  <a:srgbClr val="7030A0"/>
                </a:solidFill>
              </a:rPr>
              <a:t>       </a:t>
            </a:r>
            <a:r>
              <a:rPr lang="en-US" sz="2800" dirty="0" smtClean="0">
                <a:solidFill>
                  <a:srgbClr val="7030A0"/>
                </a:solidFill>
              </a:rPr>
              <a:t>dogs”. This may be found in C following ‘Cats’, in D following “dogs” and F following "fancies”.</a:t>
            </a:r>
          </a:p>
          <a:p>
            <a:pPr>
              <a:buNone/>
            </a:pPr>
            <a:r>
              <a:rPr lang="en-US" sz="2800" dirty="0" smtClean="0">
                <a:solidFill>
                  <a:srgbClr val="7030A0"/>
                </a:solidFill>
              </a:rPr>
              <a:t>          If the symptom is, “wants to do some thing, and yet feel no ambition”, while the symptom can be found by referring to ‘do’, ‘some thing’, and ambition, yet the first word ‘wants’ can no’t be found, here the synonym of the word ‘wants’ is ‘desires’ is used to identify the rubrics.</a:t>
            </a:r>
          </a:p>
          <a:p>
            <a:pPr>
              <a:buNone/>
            </a:pPr>
            <a:r>
              <a:rPr lang="en-US" sz="2800" dirty="0" smtClean="0">
                <a:solidFill>
                  <a:srgbClr val="7030A0"/>
                </a:solidFill>
              </a:rPr>
              <a:t>           If the symptom is ‘desires to kiss every body’, if the word ‘desire’ is not mentioned, use the synonym ‘wants’ and identify the rubric.</a:t>
            </a:r>
          </a:p>
          <a:p>
            <a:pPr>
              <a:buNone/>
            </a:pPr>
            <a:r>
              <a:rPr lang="en-US" sz="2800" dirty="0" smtClean="0">
                <a:solidFill>
                  <a:srgbClr val="7030A0"/>
                </a:solidFill>
              </a:rPr>
              <a:t>           Under the chapter mind and disposition, rubrics related to, will, emotion, intellect, memory, ailment factors, dreams etc are mentioned.</a:t>
            </a:r>
            <a:endParaRPr lang="en-US" sz="2800" dirty="0">
              <a:solidFill>
                <a:srgbClr val="7030A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77000"/>
          </a:xfrm>
        </p:spPr>
        <p:txBody>
          <a:bodyPr>
            <a:normAutofit lnSpcReduction="10000"/>
          </a:bodyPr>
          <a:lstStyle/>
          <a:p>
            <a:pPr>
              <a:buNone/>
            </a:pPr>
            <a:r>
              <a:rPr lang="en-US" sz="2800" b="1" dirty="0" smtClean="0">
                <a:solidFill>
                  <a:srgbClr val="7030A0"/>
                </a:solidFill>
              </a:rPr>
              <a:t>       Important rubrics in mind chapter are : </a:t>
            </a:r>
            <a:r>
              <a:rPr lang="en-US" sz="2800" dirty="0" smtClean="0">
                <a:solidFill>
                  <a:srgbClr val="7030A0"/>
                </a:solidFill>
              </a:rPr>
              <a:t>Aberration, abruptly, absence, absentmindedness, absorbed, absurd, abusive, activity, afraid, ailments, alcoholic, alone, amativeness, ambition, amorous, anger, anguish, anxiety, apathy, apprehensive, arrogant, avarice, aversion, beclouded, brilliant, brooding, carpological, , cheerful, child, childish, company, concentrate, confusion, conscience, consolation, contradiction, delirium, depressed, desire, disinclination, dread, dreams, dullness, emotion, fear, hallucination, hydrophobia, hypochondriacal, ideas, imaginations, inclination, insanity, irritable, loquacity, , low-spirited, melancholic, memory, mental, mind, peevish, quarrelsome, restlessness, sad, sleep, thought, unconsciousness, vexation, weakness, weeping, work, etc.   </a:t>
            </a:r>
            <a:endParaRPr lang="en-US" sz="2800" dirty="0">
              <a:solidFill>
                <a:srgbClr val="7030A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77000"/>
          </a:xfrm>
        </p:spPr>
        <p:txBody>
          <a:bodyPr>
            <a:normAutofit/>
          </a:bodyPr>
          <a:lstStyle/>
          <a:p>
            <a:pPr>
              <a:buNone/>
            </a:pPr>
            <a:r>
              <a:rPr lang="en-US" sz="2800" b="1" dirty="0" smtClean="0">
                <a:solidFill>
                  <a:srgbClr val="7030A0"/>
                </a:solidFill>
              </a:rPr>
              <a:t>Author : </a:t>
            </a:r>
            <a:r>
              <a:rPr lang="en-US" sz="2800" dirty="0" smtClean="0">
                <a:solidFill>
                  <a:srgbClr val="7030A0"/>
                </a:solidFill>
              </a:rPr>
              <a:t>William D. Gentry. MD.</a:t>
            </a:r>
          </a:p>
          <a:p>
            <a:pPr>
              <a:buNone/>
            </a:pPr>
            <a:r>
              <a:rPr lang="en-US" sz="2800" b="1" dirty="0" smtClean="0">
                <a:solidFill>
                  <a:srgbClr val="7030A0"/>
                </a:solidFill>
              </a:rPr>
              <a:t>Preface:</a:t>
            </a:r>
          </a:p>
          <a:p>
            <a:pPr>
              <a:buNone/>
            </a:pPr>
            <a:r>
              <a:rPr lang="en-US" sz="2800" b="1" dirty="0" smtClean="0">
                <a:solidFill>
                  <a:srgbClr val="7030A0"/>
                </a:solidFill>
              </a:rPr>
              <a:t>Introduction : </a:t>
            </a:r>
            <a:r>
              <a:rPr lang="en-US" sz="2800" dirty="0" smtClean="0">
                <a:solidFill>
                  <a:srgbClr val="7030A0"/>
                </a:solidFill>
              </a:rPr>
              <a:t>There is the need for a repertory during authors time, which will enable the physician to find quickly and certainly (sure) any desired symptom in the materia medica, together with the indicated remedy. Because the author felt difficulties in searching rubrics for the symptoms in the existing repertories during his time. Because of that this concordance repertory was designed. The repertory is mostly used for the reference purpose not for systematic repertorisation.</a:t>
            </a:r>
          </a:p>
          <a:p>
            <a:pPr>
              <a:buNone/>
            </a:pPr>
            <a:r>
              <a:rPr lang="en-US" sz="2800" b="1" dirty="0" smtClean="0">
                <a:solidFill>
                  <a:srgbClr val="7030A0"/>
                </a:solidFill>
              </a:rPr>
              <a:t>The rules adapted for the preparation of the work are follows :</a:t>
            </a:r>
            <a:endParaRPr lang="en-US" sz="2800" b="1" dirty="0">
              <a:solidFill>
                <a:srgbClr val="7030A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553200"/>
          </a:xfrm>
        </p:spPr>
        <p:txBody>
          <a:bodyPr>
            <a:normAutofit/>
          </a:bodyPr>
          <a:lstStyle/>
          <a:p>
            <a:pPr>
              <a:buNone/>
            </a:pPr>
            <a:r>
              <a:rPr lang="en-US" sz="2800" b="1" dirty="0" smtClean="0">
                <a:solidFill>
                  <a:srgbClr val="7030A0"/>
                </a:solidFill>
              </a:rPr>
              <a:t>Head and scalp :</a:t>
            </a:r>
          </a:p>
          <a:p>
            <a:pPr>
              <a:buNone/>
            </a:pPr>
            <a:r>
              <a:rPr lang="en-US" sz="2800" dirty="0" smtClean="0">
                <a:solidFill>
                  <a:srgbClr val="7030A0"/>
                </a:solidFill>
              </a:rPr>
              <a:t>            Alopecia, brain, dandruff, forehead, hair, heaviness, hemicrania, occiput, pressive, pulsation, sensations, all types of pain, tearing, all regions, throbbing, time factors related modalities, etc.</a:t>
            </a:r>
          </a:p>
          <a:p>
            <a:pPr>
              <a:buNone/>
            </a:pPr>
            <a:r>
              <a:rPr lang="en-US" sz="2800" b="1" dirty="0" smtClean="0">
                <a:solidFill>
                  <a:srgbClr val="7030A0"/>
                </a:solidFill>
              </a:rPr>
              <a:t>Eyes :</a:t>
            </a:r>
          </a:p>
          <a:p>
            <a:pPr>
              <a:buNone/>
            </a:pPr>
            <a:r>
              <a:rPr lang="en-US" sz="2800" dirty="0" smtClean="0">
                <a:solidFill>
                  <a:srgbClr val="7030A0"/>
                </a:solidFill>
              </a:rPr>
              <a:t>              Accommodation, aching, acrid, agglutination, amaurosis, amblyopia, asthenopia, ball, burning, blepharitis, blindness, canthi or canthus, cataract, conjunctiva, cornea, dimness, diplopia, double vision, dryness, skin related rubrics, flickering, heat, inflammation, iris, itching, lachrymation, lids, neuralgia, opthalmia, orbit, pain, photophobia, pupils, reading, rectus externus, redness, retinal,</a:t>
            </a:r>
            <a:endParaRPr lang="en-US" sz="2800" dirty="0">
              <a:solidFill>
                <a:srgbClr val="7030A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553200"/>
          </a:xfrm>
        </p:spPr>
        <p:txBody>
          <a:bodyPr>
            <a:normAutofit lnSpcReduction="10000"/>
          </a:bodyPr>
          <a:lstStyle/>
          <a:p>
            <a:pPr>
              <a:buNone/>
            </a:pPr>
            <a:r>
              <a:rPr lang="en-US" sz="2800" dirty="0" smtClean="0">
                <a:solidFill>
                  <a:srgbClr val="7030A0"/>
                </a:solidFill>
              </a:rPr>
              <a:t>       sand feeling, sensations, shooting, sight, sore, spot before eyes, strabismus, stye, tearing, vision, etc.</a:t>
            </a:r>
          </a:p>
          <a:p>
            <a:pPr>
              <a:buNone/>
            </a:pPr>
            <a:r>
              <a:rPr lang="en-US" sz="2800" b="1" dirty="0" smtClean="0">
                <a:solidFill>
                  <a:srgbClr val="7030A0"/>
                </a:solidFill>
              </a:rPr>
              <a:t>The ears : </a:t>
            </a:r>
          </a:p>
          <a:p>
            <a:pPr>
              <a:buNone/>
            </a:pPr>
            <a:r>
              <a:rPr lang="en-US" sz="2800" dirty="0" smtClean="0">
                <a:solidFill>
                  <a:srgbClr val="7030A0"/>
                </a:solidFill>
              </a:rPr>
              <a:t>            Auricle, buzzing, deafness, discharges, ear ache, ear wax, hearing, inflammation, itching, middle ear, noise, otalgia, otorrhoea, pain, ringing, roaring, sensations, etc.</a:t>
            </a:r>
          </a:p>
          <a:p>
            <a:pPr>
              <a:buNone/>
            </a:pPr>
            <a:r>
              <a:rPr lang="en-US" sz="2800" b="1" dirty="0" smtClean="0">
                <a:solidFill>
                  <a:srgbClr val="7030A0"/>
                </a:solidFill>
              </a:rPr>
              <a:t>The nose :</a:t>
            </a:r>
          </a:p>
          <a:p>
            <a:pPr>
              <a:buNone/>
            </a:pPr>
            <a:r>
              <a:rPr lang="en-US" sz="2800" dirty="0" smtClean="0">
                <a:solidFill>
                  <a:srgbClr val="7030A0"/>
                </a:solidFill>
              </a:rPr>
              <a:t>              Alanasi, bleeding, burning, catarrh, coryza, discharges, dry, epistaxis, obstructed, pain, polypus, smell, sneezing, soreness, stoppage, tip of nose, etc.</a:t>
            </a:r>
          </a:p>
          <a:p>
            <a:pPr>
              <a:buNone/>
            </a:pPr>
            <a:r>
              <a:rPr lang="en-US" sz="2800" b="1" dirty="0" smtClean="0">
                <a:solidFill>
                  <a:srgbClr val="7030A0"/>
                </a:solidFill>
              </a:rPr>
              <a:t>The face :     </a:t>
            </a:r>
          </a:p>
          <a:p>
            <a:pPr>
              <a:buNone/>
            </a:pPr>
            <a:r>
              <a:rPr lang="en-US" sz="2800" dirty="0" smtClean="0">
                <a:solidFill>
                  <a:srgbClr val="7030A0"/>
                </a:solidFill>
              </a:rPr>
              <a:t>              Acne, alveoli, blackish, blisters, bloated, blue, bones, burning, cheek, chilliness, dry, eruptions, heat, herpes, itching, jaw, malar bones, muscles,</a:t>
            </a:r>
            <a:endParaRPr lang="en-US" sz="2800" dirty="0">
              <a:solidFill>
                <a:srgbClr val="7030A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553200"/>
          </a:xfrm>
        </p:spPr>
        <p:txBody>
          <a:bodyPr/>
          <a:lstStyle/>
          <a:p>
            <a:pPr>
              <a:buNone/>
            </a:pPr>
            <a:r>
              <a:rPr lang="en-US" sz="2800" dirty="0" smtClean="0"/>
              <a:t>        </a:t>
            </a:r>
            <a:r>
              <a:rPr lang="en-US" sz="2800" dirty="0" smtClean="0">
                <a:solidFill>
                  <a:srgbClr val="7030A0"/>
                </a:solidFill>
              </a:rPr>
              <a:t>pain, pale, perspiration, pimples, red, sensations, sore, sunken, sweat, swelling, upper lip, zygoma, etc.</a:t>
            </a:r>
          </a:p>
          <a:p>
            <a:pPr>
              <a:buNone/>
            </a:pPr>
            <a:r>
              <a:rPr lang="en-US" sz="2800" b="1" dirty="0" smtClean="0">
                <a:solidFill>
                  <a:srgbClr val="7030A0"/>
                </a:solidFill>
              </a:rPr>
              <a:t> Volume II :</a:t>
            </a:r>
          </a:p>
          <a:p>
            <a:pPr>
              <a:buNone/>
            </a:pPr>
            <a:r>
              <a:rPr lang="en-US" sz="2800" dirty="0" smtClean="0">
                <a:solidFill>
                  <a:srgbClr val="7030A0"/>
                </a:solidFill>
              </a:rPr>
              <a:t>            List of abbreviations of medicines, against that full name of the corresponding medicines is given. Explanations given same as first volume.</a:t>
            </a:r>
          </a:p>
          <a:p>
            <a:pPr>
              <a:buNone/>
            </a:pPr>
            <a:r>
              <a:rPr lang="en-US" sz="2800" dirty="0" smtClean="0">
                <a:solidFill>
                  <a:srgbClr val="7030A0"/>
                </a:solidFill>
              </a:rPr>
              <a:t>             Title is mentioned as, concordance repertory of the most reliable symptoms found in Homoeopathic materia medica.</a:t>
            </a:r>
          </a:p>
          <a:p>
            <a:pPr>
              <a:buNone/>
            </a:pPr>
            <a:r>
              <a:rPr lang="en-US" sz="2800" b="1" dirty="0" smtClean="0">
                <a:solidFill>
                  <a:srgbClr val="7030A0"/>
                </a:solidFill>
              </a:rPr>
              <a:t>Example symptoms :</a:t>
            </a:r>
            <a:r>
              <a:rPr lang="en-US" sz="2800" dirty="0" smtClean="0">
                <a:solidFill>
                  <a:srgbClr val="7030A0"/>
                </a:solidFill>
              </a:rPr>
              <a:t>For instance take the symptom ‘sensation of a stick extending from the throat to left side of abdomen, with a ball on each end of the stick’. The symptom refer to the throat and can be</a:t>
            </a:r>
            <a:endParaRPr lang="en-US" sz="2800" dirty="0">
              <a:solidFill>
                <a:srgbClr val="7030A0"/>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553200"/>
          </a:xfrm>
        </p:spPr>
        <p:txBody>
          <a:bodyPr>
            <a:normAutofit/>
          </a:bodyPr>
          <a:lstStyle/>
          <a:p>
            <a:pPr>
              <a:buNone/>
            </a:pPr>
            <a:r>
              <a:rPr lang="en-US" sz="2800" dirty="0" smtClean="0"/>
              <a:t>      </a:t>
            </a:r>
            <a:r>
              <a:rPr lang="en-US" sz="2800" dirty="0" smtClean="0">
                <a:solidFill>
                  <a:srgbClr val="7030A0"/>
                </a:solidFill>
              </a:rPr>
              <a:t>found in the section refers to the throat, and can be found in the section devoted to that part ‘stick’ being the noun, reference is made to the letter ‘S’ in the proper section of the concordance, and following the word in the margin will be quickly found in the desired symptom. The symptom may be found by referring to ‘sensation’ and also by referring to either the word ‘abdomen’ or ‘ball’.</a:t>
            </a:r>
          </a:p>
          <a:p>
            <a:pPr>
              <a:buNone/>
            </a:pPr>
            <a:r>
              <a:rPr lang="en-US" sz="2800" dirty="0" smtClean="0">
                <a:solidFill>
                  <a:srgbClr val="7030A0"/>
                </a:solidFill>
              </a:rPr>
              <a:t>              ‘Sight of water causes nausea and vomiting, is not able to drink and must close the eye when bathing’. This is a stomach symptom can be found in the section devoted to the stomach, referring either of the words ‘sight’, ‘water’, ‘nausea’, ‘vomiting’, ‘drink’, ‘eyes’ or ‘bathing’.</a:t>
            </a:r>
            <a:endParaRPr lang="en-US" sz="2800" dirty="0">
              <a:solidFill>
                <a:srgbClr val="7030A0"/>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77000"/>
          </a:xfrm>
        </p:spPr>
        <p:txBody>
          <a:bodyPr>
            <a:normAutofit lnSpcReduction="10000"/>
          </a:bodyPr>
          <a:lstStyle/>
          <a:p>
            <a:pPr>
              <a:buNone/>
            </a:pPr>
            <a:r>
              <a:rPr lang="en-US" sz="2800" b="1" dirty="0" smtClean="0">
                <a:solidFill>
                  <a:srgbClr val="7030A0"/>
                </a:solidFill>
              </a:rPr>
              <a:t>Important rubrics :</a:t>
            </a:r>
          </a:p>
          <a:p>
            <a:pPr>
              <a:buNone/>
            </a:pPr>
            <a:r>
              <a:rPr lang="en-US" sz="2800" b="1" dirty="0" smtClean="0">
                <a:solidFill>
                  <a:srgbClr val="7030A0"/>
                </a:solidFill>
              </a:rPr>
              <a:t>The mouth : </a:t>
            </a:r>
            <a:r>
              <a:rPr lang="en-US" sz="2800" dirty="0" smtClean="0">
                <a:solidFill>
                  <a:srgbClr val="7030A0"/>
                </a:solidFill>
              </a:rPr>
              <a:t>Aching, acid, apthae, biting, bitter, bleeding, blister, breath, burning, coating of tongue, colour of mouth, cracks, dry, eating, glands, gums, inflammation, jaws, lips, mucus membrane, odours,pains, palate, saliva, sensations, speech, taste, tooth ache, ulceration, vesicles, etc.</a:t>
            </a:r>
          </a:p>
          <a:p>
            <a:pPr>
              <a:buNone/>
            </a:pPr>
            <a:r>
              <a:rPr lang="en-US" sz="2800" b="1" dirty="0" smtClean="0">
                <a:solidFill>
                  <a:srgbClr val="7030A0"/>
                </a:solidFill>
              </a:rPr>
              <a:t>The throat : </a:t>
            </a:r>
            <a:r>
              <a:rPr lang="en-US" sz="2800" dirty="0" smtClean="0">
                <a:solidFill>
                  <a:srgbClr val="7030A0"/>
                </a:solidFill>
              </a:rPr>
              <a:t>Burning, catarrh, constriction, contraction, cough, deglution, difficult, diphtheria, dryness, glands, inability, larynx, mucus, oesophagus, pain, rawness, sensations, soreness, spasm, sticking, swallowing, swollen, thyroid gland, tickling, tonsils, ulcer, etc.</a:t>
            </a:r>
          </a:p>
          <a:p>
            <a:pPr>
              <a:buNone/>
            </a:pPr>
            <a:r>
              <a:rPr lang="en-US" sz="2800" b="1" dirty="0" smtClean="0">
                <a:solidFill>
                  <a:srgbClr val="7030A0"/>
                </a:solidFill>
              </a:rPr>
              <a:t>The stomach : </a:t>
            </a:r>
            <a:r>
              <a:rPr lang="en-US" sz="2800" dirty="0" smtClean="0">
                <a:solidFill>
                  <a:srgbClr val="7030A0"/>
                </a:solidFill>
              </a:rPr>
              <a:t>Abdomen, acidity, appetite, aversion, burning, catarrh, craves, desires, distress, dyspepsia, </a:t>
            </a:r>
            <a:endParaRPr lang="en-US" sz="2800" dirty="0">
              <a:solidFill>
                <a:srgbClr val="7030A0"/>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77000"/>
          </a:xfrm>
        </p:spPr>
        <p:txBody>
          <a:bodyPr/>
          <a:lstStyle/>
          <a:p>
            <a:pPr>
              <a:buNone/>
            </a:pPr>
            <a:r>
              <a:rPr lang="en-US" sz="2800" dirty="0" smtClean="0">
                <a:solidFill>
                  <a:srgbClr val="7030A0"/>
                </a:solidFill>
              </a:rPr>
              <a:t>       eructation, gas, gastralgia, heart burn, hunger, loathing, longing, nausea, odours, pain, pressure, qualmishness, regurgitation, sensations, soreness, sour, swelling</a:t>
            </a:r>
            <a:r>
              <a:rPr lang="en-US" dirty="0" smtClean="0">
                <a:solidFill>
                  <a:srgbClr val="7030A0"/>
                </a:solidFill>
              </a:rPr>
              <a:t>, tension, vomiting, etc.</a:t>
            </a:r>
          </a:p>
          <a:p>
            <a:pPr>
              <a:buNone/>
            </a:pPr>
            <a:r>
              <a:rPr lang="en-US" sz="2800" b="1" dirty="0" smtClean="0">
                <a:solidFill>
                  <a:srgbClr val="7030A0"/>
                </a:solidFill>
              </a:rPr>
              <a:t>The hypochondria : </a:t>
            </a:r>
            <a:r>
              <a:rPr lang="en-US" sz="2800" dirty="0" smtClean="0">
                <a:solidFill>
                  <a:srgbClr val="7030A0"/>
                </a:solidFill>
              </a:rPr>
              <a:t>Aching, burning, congestion, enlarged, fullness, gallbladder, hard, heavy, inflammation, jaundice, liver, pain, region of liver, sensations, soreness, spleen, swelling, stitches, tense, throbbing, etc.</a:t>
            </a:r>
          </a:p>
          <a:p>
            <a:pPr>
              <a:buNone/>
            </a:pPr>
            <a:r>
              <a:rPr lang="en-US" sz="2800" b="1" dirty="0" smtClean="0">
                <a:solidFill>
                  <a:srgbClr val="7030A0"/>
                </a:solidFill>
              </a:rPr>
              <a:t>Volume III : </a:t>
            </a:r>
          </a:p>
          <a:p>
            <a:pPr>
              <a:buNone/>
            </a:pPr>
            <a:r>
              <a:rPr lang="en-US" sz="2800" dirty="0" smtClean="0">
                <a:solidFill>
                  <a:srgbClr val="7030A0"/>
                </a:solidFill>
              </a:rPr>
              <a:t>       Index and explanation are similar as previous volumes.</a:t>
            </a:r>
            <a:endParaRPr lang="en-US" sz="2800" dirty="0">
              <a:solidFill>
                <a:srgbClr val="7030A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477000"/>
          </a:xfrm>
        </p:spPr>
        <p:txBody>
          <a:bodyPr>
            <a:normAutofit/>
          </a:bodyPr>
          <a:lstStyle/>
          <a:p>
            <a:pPr>
              <a:buNone/>
            </a:pPr>
            <a:r>
              <a:rPr lang="en-US" sz="2800" b="1" dirty="0" smtClean="0">
                <a:solidFill>
                  <a:srgbClr val="7030A0"/>
                </a:solidFill>
              </a:rPr>
              <a:t>Examples :</a:t>
            </a:r>
          </a:p>
          <a:p>
            <a:pPr>
              <a:buNone/>
            </a:pPr>
            <a:r>
              <a:rPr lang="en-US" sz="2800" dirty="0" smtClean="0">
                <a:solidFill>
                  <a:srgbClr val="7030A0"/>
                </a:solidFill>
              </a:rPr>
              <a:t>           For the instance take the symptom, ‘constant dull aching in umbilical region, with frontal headache at same time’, the symptom refers to a condition of abdomen, and can be found in the section devoted to that part, ‘aching’ and ‘headache’ expressing the condition and ‘umbilical region’ the location, we refer to either word in the concordance and quickly find desired symptom.</a:t>
            </a:r>
          </a:p>
          <a:p>
            <a:pPr>
              <a:buNone/>
            </a:pPr>
            <a:r>
              <a:rPr lang="en-US" sz="2800" dirty="0" smtClean="0">
                <a:solidFill>
                  <a:srgbClr val="7030A0"/>
                </a:solidFill>
              </a:rPr>
              <a:t>            ‘Urine is cold when passed’, this is the symptom of urinary organs, and may be found in the section devoted to them. By referring to the either words  ‘cold’ or ‘passed’, in that section the symptom may be found at once.</a:t>
            </a:r>
            <a:endParaRPr lang="en-US" sz="2800" dirty="0">
              <a:solidFill>
                <a:srgbClr val="7030A0"/>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553200"/>
          </a:xfrm>
        </p:spPr>
        <p:txBody>
          <a:bodyPr>
            <a:normAutofit lnSpcReduction="10000"/>
          </a:bodyPr>
          <a:lstStyle/>
          <a:p>
            <a:pPr>
              <a:buNone/>
            </a:pPr>
            <a:r>
              <a:rPr lang="en-US" sz="2800" b="1" dirty="0" smtClean="0">
                <a:solidFill>
                  <a:srgbClr val="7030A0"/>
                </a:solidFill>
              </a:rPr>
              <a:t>The abdomen : </a:t>
            </a:r>
            <a:r>
              <a:rPr lang="en-US" sz="2800" dirty="0" smtClean="0">
                <a:solidFill>
                  <a:srgbClr val="7030A0"/>
                </a:solidFill>
              </a:rPr>
              <a:t>Aching, anxiety, bearing down, bloated, bright’s disease, burning, ceacal region, children, chilliness, colic, colon, constipation, cramping, cutting, diarrhoea, distension, enteritis, flatulence, flatus, hernia, heaviness, hypogastrium, inflammation, inguinal glands, inguinal region, intestine, intussusceptions, kidneys, menses, pain, peritonitis, pinching, pressing, rumbling, shooting, stitching, sensations, tearing, umbilical region, umbilicus, vomiting, etc.</a:t>
            </a:r>
          </a:p>
          <a:p>
            <a:pPr>
              <a:buNone/>
            </a:pPr>
            <a:r>
              <a:rPr lang="en-US" sz="2800" b="1" dirty="0" smtClean="0">
                <a:solidFill>
                  <a:srgbClr val="7030A0"/>
                </a:solidFill>
              </a:rPr>
              <a:t>Anus, rectum and stool : </a:t>
            </a:r>
            <a:r>
              <a:rPr lang="en-US" sz="2800" dirty="0" smtClean="0">
                <a:solidFill>
                  <a:srgbClr val="7030A0"/>
                </a:solidFill>
              </a:rPr>
              <a:t>Abdomen, ascarides, back, child, diarrhoea, dysentry,stool colours, cholera, constipation, odours of stool, haemorrhoids, infants, nausea, pain, sphincter, stinging, stitches, tenesmus, typhoid, weakness, etc.</a:t>
            </a:r>
            <a:endParaRPr lang="en-US" sz="2800" dirty="0">
              <a:solidFill>
                <a:srgbClr val="7030A0"/>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77000"/>
          </a:xfrm>
        </p:spPr>
        <p:txBody>
          <a:bodyPr>
            <a:normAutofit lnSpcReduction="10000"/>
          </a:bodyPr>
          <a:lstStyle/>
          <a:p>
            <a:pPr>
              <a:buNone/>
            </a:pPr>
            <a:r>
              <a:rPr lang="en-US" sz="2800" b="1" dirty="0" smtClean="0">
                <a:solidFill>
                  <a:srgbClr val="7030A0"/>
                </a:solidFill>
              </a:rPr>
              <a:t>Urine and urinary organs : </a:t>
            </a:r>
            <a:r>
              <a:rPr lang="en-US" sz="2800" dirty="0" smtClean="0">
                <a:solidFill>
                  <a:srgbClr val="7030A0"/>
                </a:solidFill>
              </a:rPr>
              <a:t>Acid, albuminous, bladder, blood, brown,burning, children, cystitis, diabetes, discharges, dribbling, dysuria,enuresis, feeling, fetid, greenish, haematuria, incontinence, inflammation, involuntary, kidneys, meatus, milky, offensive, pale, purulent, quantity, red, sediments, sensations, sore, tenesmus, sugar, suppression, urethra, urination, yellow, etc.</a:t>
            </a:r>
          </a:p>
          <a:p>
            <a:pPr>
              <a:buNone/>
            </a:pPr>
            <a:r>
              <a:rPr lang="en-US" sz="2800" b="1" dirty="0" smtClean="0">
                <a:solidFill>
                  <a:srgbClr val="7030A0"/>
                </a:solidFill>
              </a:rPr>
              <a:t>Male sex organs :</a:t>
            </a:r>
            <a:r>
              <a:rPr lang="en-US" sz="2800" dirty="0" smtClean="0">
                <a:solidFill>
                  <a:srgbClr val="7030A0"/>
                </a:solidFill>
              </a:rPr>
              <a:t>Absence of sexual desire, atrophy, burning, coition, condylomata, emissions, erection, glans penis, gleet, gonorrhoea, hydrocele, impotence, induration, inflammation, orchitis, pain, penis, phimosis, prostate gland, semen, sensation, spermatorrhoea, stinging, stitching, syphilis, testicles, urethra, varicocele, weakness, yellow discharge, etc.</a:t>
            </a:r>
            <a:endParaRPr lang="en-US" sz="2800" dirty="0">
              <a:solidFill>
                <a:srgbClr val="7030A0"/>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553200"/>
          </a:xfrm>
        </p:spPr>
        <p:txBody>
          <a:bodyPr>
            <a:normAutofit lnSpcReduction="10000"/>
          </a:bodyPr>
          <a:lstStyle/>
          <a:p>
            <a:pPr>
              <a:buNone/>
            </a:pPr>
            <a:r>
              <a:rPr lang="en-US" sz="2800" b="1" dirty="0" smtClean="0">
                <a:solidFill>
                  <a:srgbClr val="7030A0"/>
                </a:solidFill>
              </a:rPr>
              <a:t>Volume IV :</a:t>
            </a:r>
          </a:p>
          <a:p>
            <a:pPr>
              <a:buNone/>
            </a:pPr>
            <a:r>
              <a:rPr lang="en-US" sz="2800" b="1" dirty="0" smtClean="0">
                <a:solidFill>
                  <a:srgbClr val="7030A0"/>
                </a:solidFill>
              </a:rPr>
              <a:t>Uterus and appendages : </a:t>
            </a:r>
            <a:r>
              <a:rPr lang="en-US" sz="2800" dirty="0" smtClean="0">
                <a:solidFill>
                  <a:srgbClr val="7030A0"/>
                </a:solidFill>
              </a:rPr>
              <a:t>Amenorrhoea, ante version, atonoy, burning in genitalia, cancer, cervix, coition, dysmenorrhoea, fibroid, feeling, fundus, leucorrhoea, labour like pain, menses, metritis, metrorrhagia, nymphomania, onanism, ovaritis, ovaries, prolapsus uteri, sides, soreness, syphilitic, tumours, vagina, vaginismus, vulva, etc.</a:t>
            </a:r>
          </a:p>
          <a:p>
            <a:pPr>
              <a:buNone/>
            </a:pPr>
            <a:r>
              <a:rPr lang="en-US" sz="2800" b="1" dirty="0" smtClean="0">
                <a:solidFill>
                  <a:srgbClr val="7030A0"/>
                </a:solidFill>
              </a:rPr>
              <a:t>Menstruation and discharges : </a:t>
            </a:r>
            <a:r>
              <a:rPr lang="en-US" sz="2800" dirty="0" smtClean="0">
                <a:solidFill>
                  <a:srgbClr val="7030A0"/>
                </a:solidFill>
              </a:rPr>
              <a:t>acrid, albuminous, amenorrhoea, anxiety, between periods, breasts, burning, chilliness, clots, coldness, constipation, copious, corrosive, colic cutting, cramping, delayed, diarrhoea, during menses, dysmenorrhoea, excoriating, fainting, gonorrhoea, greenish, head ache   </a:t>
            </a:r>
            <a:endParaRPr lang="en-US" sz="2800" dirty="0">
              <a:solidFill>
                <a:srgbClr val="7030A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77000"/>
          </a:xfrm>
        </p:spPr>
        <p:txBody>
          <a:bodyPr>
            <a:normAutofit lnSpcReduction="10000"/>
          </a:bodyPr>
          <a:lstStyle/>
          <a:p>
            <a:pPr>
              <a:buNone/>
            </a:pPr>
            <a:r>
              <a:rPr lang="en-US" sz="2800" dirty="0" smtClean="0">
                <a:solidFill>
                  <a:srgbClr val="7030A0"/>
                </a:solidFill>
              </a:rPr>
              <a:t>        1, Select and give all the more pathogenitic symptoms.</a:t>
            </a:r>
          </a:p>
          <a:p>
            <a:pPr>
              <a:buNone/>
            </a:pPr>
            <a:r>
              <a:rPr lang="en-US" sz="2800" dirty="0">
                <a:solidFill>
                  <a:srgbClr val="7030A0"/>
                </a:solidFill>
              </a:rPr>
              <a:t> </a:t>
            </a:r>
            <a:r>
              <a:rPr lang="en-US" sz="2800" dirty="0" smtClean="0">
                <a:solidFill>
                  <a:srgbClr val="7030A0"/>
                </a:solidFill>
              </a:rPr>
              <a:t>       2,Include only such clinical symptoms as have been repeatedly verified.</a:t>
            </a:r>
          </a:p>
          <a:p>
            <a:pPr>
              <a:buNone/>
            </a:pPr>
            <a:r>
              <a:rPr lang="en-US" sz="2800" dirty="0">
                <a:solidFill>
                  <a:srgbClr val="7030A0"/>
                </a:solidFill>
              </a:rPr>
              <a:t> </a:t>
            </a:r>
            <a:r>
              <a:rPr lang="en-US" sz="2800" dirty="0" smtClean="0">
                <a:solidFill>
                  <a:srgbClr val="7030A0"/>
                </a:solidFill>
              </a:rPr>
              <a:t>       3, Where two or more remedies have the power of producing a similar condition, include them as merely suggestive, under the name of the condition produced.</a:t>
            </a:r>
          </a:p>
          <a:p>
            <a:pPr>
              <a:buNone/>
            </a:pPr>
            <a:r>
              <a:rPr lang="en-US" sz="2800" dirty="0">
                <a:solidFill>
                  <a:srgbClr val="7030A0"/>
                </a:solidFill>
              </a:rPr>
              <a:t> </a:t>
            </a:r>
            <a:r>
              <a:rPr lang="en-US" sz="2800" dirty="0" smtClean="0">
                <a:solidFill>
                  <a:srgbClr val="7030A0"/>
                </a:solidFill>
              </a:rPr>
              <a:t>        4, Give the noun (a word used as name), verb (predicates some thing), and essential adjective (a word added to a noun to qualify it) in the sentence.</a:t>
            </a:r>
          </a:p>
          <a:p>
            <a:pPr>
              <a:buNone/>
            </a:pPr>
            <a:r>
              <a:rPr lang="en-US" sz="2800" b="1" dirty="0" smtClean="0">
                <a:solidFill>
                  <a:srgbClr val="7030A0"/>
                </a:solidFill>
              </a:rPr>
              <a:t>Plan and construction :</a:t>
            </a:r>
          </a:p>
          <a:p>
            <a:pPr>
              <a:buNone/>
            </a:pPr>
            <a:r>
              <a:rPr lang="en-US" sz="2800" dirty="0">
                <a:solidFill>
                  <a:srgbClr val="7030A0"/>
                </a:solidFill>
              </a:rPr>
              <a:t> </a:t>
            </a:r>
            <a:r>
              <a:rPr lang="en-US" sz="2800" dirty="0" smtClean="0">
                <a:solidFill>
                  <a:srgbClr val="7030A0"/>
                </a:solidFill>
              </a:rPr>
              <a:t>       Total number of medicines used are 420.</a:t>
            </a:r>
          </a:p>
          <a:p>
            <a:pPr>
              <a:buNone/>
            </a:pPr>
            <a:r>
              <a:rPr lang="en-US" sz="2800" dirty="0">
                <a:solidFill>
                  <a:srgbClr val="7030A0"/>
                </a:solidFill>
              </a:rPr>
              <a:t> </a:t>
            </a:r>
            <a:r>
              <a:rPr lang="en-US" sz="2800" dirty="0" smtClean="0">
                <a:solidFill>
                  <a:srgbClr val="7030A0"/>
                </a:solidFill>
              </a:rPr>
              <a:t>        Fist edition published on 1890, where as the second 1892.</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553200"/>
          </a:xfrm>
        </p:spPr>
        <p:txBody>
          <a:bodyPr>
            <a:normAutofit lnSpcReduction="10000"/>
          </a:bodyPr>
          <a:lstStyle/>
          <a:p>
            <a:pPr>
              <a:buNone/>
            </a:pPr>
            <a:r>
              <a:rPr lang="en-US" sz="2800" dirty="0" smtClean="0">
                <a:solidFill>
                  <a:srgbClr val="7030A0"/>
                </a:solidFill>
              </a:rPr>
              <a:t>      heaviness, hypogastrium, irregular, labia, labour like pain, late, leucorrhoea, menorrhagea, metrorrhagia, odours, ovaries, palpitation, profuse, prostration, protracted, rheumatic, scanty, sensations, uterus, vagina, vertigo, vomiting, weakness, etc.</a:t>
            </a:r>
          </a:p>
          <a:p>
            <a:pPr>
              <a:buNone/>
            </a:pPr>
            <a:r>
              <a:rPr lang="en-US" sz="2800" b="1" dirty="0" smtClean="0">
                <a:solidFill>
                  <a:srgbClr val="7030A0"/>
                </a:solidFill>
              </a:rPr>
              <a:t>Pregnancy and parturition : </a:t>
            </a:r>
            <a:r>
              <a:rPr lang="en-US" sz="2800" dirty="0" smtClean="0">
                <a:solidFill>
                  <a:srgbClr val="7030A0"/>
                </a:solidFill>
              </a:rPr>
              <a:t>Abortion, after parturition, anxiety, constipation, convulsion,diarrhoea, during pregnancy, ecalampsia, fear, feeling, fever, foetus, haemorrhage, heart burn, head ache, labour like, lochia, loging, miscarriage, morning sickness, nausea, placenta, sensations, soreness, threatened, uterus, vagina, vomiting, etc.</a:t>
            </a:r>
          </a:p>
          <a:p>
            <a:pPr>
              <a:buNone/>
            </a:pPr>
            <a:r>
              <a:rPr lang="en-US" sz="2800" b="1" dirty="0" smtClean="0">
                <a:solidFill>
                  <a:srgbClr val="7030A0"/>
                </a:solidFill>
              </a:rPr>
              <a:t>Lactation and mammary glands : </a:t>
            </a:r>
            <a:r>
              <a:rPr lang="en-US" sz="2800" dirty="0" smtClean="0">
                <a:solidFill>
                  <a:srgbClr val="7030A0"/>
                </a:solidFill>
              </a:rPr>
              <a:t>Abscess, atrophy, burning, cancerous tumours, cracks, engorgement, fistulous, hard, indurated, inflammation, left, mastitis, menses, milk, nipple, nodules, nursing, pain,</a:t>
            </a:r>
            <a:endParaRPr lang="en-US" sz="2800" dirty="0">
              <a:solidFill>
                <a:srgbClr val="7030A0"/>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553200"/>
          </a:xfrm>
        </p:spPr>
        <p:txBody>
          <a:bodyPr>
            <a:normAutofit lnSpcReduction="10000"/>
          </a:bodyPr>
          <a:lstStyle/>
          <a:p>
            <a:pPr>
              <a:buNone/>
            </a:pPr>
            <a:r>
              <a:rPr lang="en-US" dirty="0" smtClean="0">
                <a:solidFill>
                  <a:srgbClr val="7030A0"/>
                </a:solidFill>
              </a:rPr>
              <a:t>      </a:t>
            </a:r>
            <a:r>
              <a:rPr lang="en-US" sz="2800" dirty="0" smtClean="0">
                <a:solidFill>
                  <a:srgbClr val="7030A0"/>
                </a:solidFill>
              </a:rPr>
              <a:t>right, scanty, sensation, soreness, stinging, stitches, suppressed, suppurations, swollen, tender, tumor, etc.</a:t>
            </a:r>
          </a:p>
          <a:p>
            <a:pPr>
              <a:buNone/>
            </a:pPr>
            <a:r>
              <a:rPr lang="en-US" sz="2800" b="1" dirty="0" smtClean="0">
                <a:solidFill>
                  <a:srgbClr val="7030A0"/>
                </a:solidFill>
              </a:rPr>
              <a:t>Volume v :</a:t>
            </a:r>
          </a:p>
          <a:p>
            <a:pPr>
              <a:buNone/>
            </a:pPr>
            <a:r>
              <a:rPr lang="en-US" sz="2800" b="1" dirty="0" smtClean="0">
                <a:solidFill>
                  <a:srgbClr val="7030A0"/>
                </a:solidFill>
              </a:rPr>
              <a:t>       Voice, larynx and trachea : </a:t>
            </a:r>
            <a:r>
              <a:rPr lang="en-US" sz="2800" dirty="0" smtClean="0">
                <a:solidFill>
                  <a:srgbClr val="7030A0"/>
                </a:solidFill>
              </a:rPr>
              <a:t>Aphonia, bronchia, catarrh, children, cough, croup, diphtheria, expectoration, feelings, hacking, hawking, hemming, hoarseness, husky, inflammation, irritation, itching, laryngitis, mucus, pain, phthisis, rattling, raw, respiration, sore, spasm of glottis, suffocation, thyroid gland, tickling, tingling, weakness, wheezing, etc.</a:t>
            </a:r>
          </a:p>
          <a:p>
            <a:pPr>
              <a:buNone/>
            </a:pPr>
            <a:r>
              <a:rPr lang="en-US" sz="2800" b="1" dirty="0" smtClean="0">
                <a:solidFill>
                  <a:srgbClr val="7030A0"/>
                </a:solidFill>
              </a:rPr>
              <a:t>        Chest, lung, bronchia and cough : </a:t>
            </a:r>
            <a:r>
              <a:rPr lang="en-US" sz="2800" dirty="0" smtClean="0">
                <a:solidFill>
                  <a:srgbClr val="7030A0"/>
                </a:solidFill>
              </a:rPr>
              <a:t>Aching, anxiety, apex, asthma, blood, breath, bronchial, bronchitis, bronchorrhoea, burning, child, congestion, croupy, </a:t>
            </a:r>
            <a:endParaRPr lang="en-US" sz="2800" dirty="0">
              <a:solidFill>
                <a:srgbClr val="7030A0"/>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477000"/>
          </a:xfrm>
        </p:spPr>
        <p:txBody>
          <a:bodyPr>
            <a:normAutofit/>
          </a:bodyPr>
          <a:lstStyle/>
          <a:p>
            <a:pPr>
              <a:buNone/>
            </a:pPr>
            <a:r>
              <a:rPr lang="en-US" sz="2800" dirty="0" smtClean="0">
                <a:solidFill>
                  <a:srgbClr val="7030A0"/>
                </a:solidFill>
              </a:rPr>
              <a:t>      cutting, dry, difficult, dyspnoea, evening, expectoration, frothy, greenish, hepatization, hydrothorax, hysterical, inflammation, larynx, laughing, left, loose, loud, lump, lying, night, offensive, old people, paroxysms, pleurisy, pleuritis, pleurodyna, pleuro pneumonia, pneumonia, purulent, putrid, rattling, respiration, right, scanty, salty, shooting, talking, tenacious, violent, vomiting, white, whooping cough, yellow, etc.</a:t>
            </a:r>
          </a:p>
          <a:p>
            <a:pPr>
              <a:buNone/>
            </a:pPr>
            <a:r>
              <a:rPr lang="en-US" sz="2800" b="1" dirty="0" smtClean="0">
                <a:solidFill>
                  <a:srgbClr val="7030A0"/>
                </a:solidFill>
              </a:rPr>
              <a:t>          The heart and circulation : </a:t>
            </a:r>
            <a:r>
              <a:rPr lang="en-US" sz="2800" dirty="0" smtClean="0">
                <a:solidFill>
                  <a:srgbClr val="7030A0"/>
                </a:solidFill>
              </a:rPr>
              <a:t>aneurism, angina pectoris, anxiety, arterial, audible, blood vessels, burning, capillaries, carotids, chest, dyspnoea, effusion, exertion, fainting, feeble, fluttering, haemorrhage, heart, heaviness, hydro pericardium,  </a:t>
            </a:r>
            <a:endParaRPr lang="en-US" sz="2800" dirty="0">
              <a:solidFill>
                <a:srgbClr val="7030A0"/>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324600"/>
          </a:xfrm>
        </p:spPr>
        <p:txBody>
          <a:bodyPr>
            <a:normAutofit/>
          </a:bodyPr>
          <a:lstStyle/>
          <a:p>
            <a:pPr>
              <a:buNone/>
            </a:pPr>
            <a:r>
              <a:rPr lang="en-US" sz="2800" dirty="0" smtClean="0">
                <a:solidFill>
                  <a:srgbClr val="7030A0"/>
                </a:solidFill>
              </a:rPr>
              <a:t>        hypertrophy, inflammation, irregular, morning, night, oppression, pain, pericarditis, pulse, quick, rapid, respiration, restlessness, rheumatic, soft, strong, throbbing, weak, etc.</a:t>
            </a:r>
          </a:p>
          <a:p>
            <a:pPr>
              <a:buNone/>
            </a:pPr>
            <a:r>
              <a:rPr lang="en-US" sz="2800" b="1" dirty="0" smtClean="0">
                <a:solidFill>
                  <a:srgbClr val="7030A0"/>
                </a:solidFill>
              </a:rPr>
              <a:t>            Chill and fever : </a:t>
            </a:r>
            <a:r>
              <a:rPr lang="en-US" sz="2800" dirty="0" smtClean="0">
                <a:solidFill>
                  <a:srgbClr val="7030A0"/>
                </a:solidFill>
              </a:rPr>
              <a:t>Afternoon, alternating, anxiety, apyrexia, bilious fever, cerebrospinal, chill, cold, cough, delirium, diarrhoea, enteric, eruptions, eyes, face, flushes, fore noon, hands, head, hectic fever, intermittent fever, mid night, morning, perspiration, shaking, shivering, quotidian, remittent fever, skin, sleep, thirst, tongue, typhoid fever, etc.</a:t>
            </a:r>
          </a:p>
          <a:p>
            <a:pPr>
              <a:buNone/>
            </a:pPr>
            <a:r>
              <a:rPr lang="en-US" sz="2800" b="1" dirty="0" smtClean="0">
                <a:solidFill>
                  <a:srgbClr val="7030A0"/>
                </a:solidFill>
              </a:rPr>
              <a:t>            The skin : </a:t>
            </a:r>
            <a:r>
              <a:rPr lang="en-US" sz="2800" dirty="0" smtClean="0">
                <a:solidFill>
                  <a:srgbClr val="7030A0"/>
                </a:solidFill>
              </a:rPr>
              <a:t>Acne, anemia, anasarca, arms, back, black, bleeding, blisters, blue, boils, brown, burning, carbuncle, children, cicatrices, clammy, condylomata,   </a:t>
            </a:r>
            <a:endParaRPr lang="en-US" sz="2800" dirty="0">
              <a:solidFill>
                <a:srgbClr val="7030A0"/>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normAutofit/>
          </a:bodyPr>
          <a:lstStyle/>
          <a:p>
            <a:pPr>
              <a:buNone/>
            </a:pPr>
            <a:r>
              <a:rPr lang="en-US" dirty="0" smtClean="0">
                <a:solidFill>
                  <a:srgbClr val="7030A0"/>
                </a:solidFill>
              </a:rPr>
              <a:t>        </a:t>
            </a:r>
            <a:r>
              <a:rPr lang="en-US" sz="2800" dirty="0" smtClean="0">
                <a:solidFill>
                  <a:srgbClr val="7030A0"/>
                </a:solidFill>
              </a:rPr>
              <a:t>crack, crusts, cyanosis, desquamation, discharges, discolouration, dropsy, dry, eczema, eruption, erysipelas, extremities, face, feet, formication, gangrene, genitalia, head, herpes, hot, inflammation, itching, jaundice, measles, neck, night, odour, oedema, oily, perspiration, pimples, psoriasis, pustular, rashes, red, scabies, scales, scarlatina, scratching, sensations, smelling, suppurate, ulceration, variola, vesicular, warts, etc.</a:t>
            </a:r>
          </a:p>
          <a:p>
            <a:pPr>
              <a:buNone/>
            </a:pPr>
            <a:r>
              <a:rPr lang="en-US" sz="2800" dirty="0" smtClean="0">
                <a:solidFill>
                  <a:srgbClr val="7030A0"/>
                </a:solidFill>
              </a:rPr>
              <a:t>            </a:t>
            </a:r>
            <a:r>
              <a:rPr lang="en-US" sz="2800" b="1" dirty="0" smtClean="0">
                <a:solidFill>
                  <a:srgbClr val="7030A0"/>
                </a:solidFill>
              </a:rPr>
              <a:t>Sleep and dreams : </a:t>
            </a:r>
            <a:r>
              <a:rPr lang="en-US" sz="2800" dirty="0" smtClean="0">
                <a:solidFill>
                  <a:srgbClr val="7030A0"/>
                </a:solidFill>
              </a:rPr>
              <a:t>Afternoon, anxiety, awakens, children, confused, crying, day, disturbed, evening, feeling asleep, fear, going to sleep, insomnia, irresistible, lascivious, mid night, moaning, morning, night, perspiration, restless, sleepiness, </a:t>
            </a:r>
            <a:endParaRPr lang="en-US" sz="2800" dirty="0">
              <a:solidFill>
                <a:srgbClr val="7030A0"/>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normAutofit/>
          </a:bodyPr>
          <a:lstStyle/>
          <a:p>
            <a:pPr>
              <a:buNone/>
            </a:pPr>
            <a:r>
              <a:rPr lang="en-US" sz="2800" dirty="0" smtClean="0">
                <a:solidFill>
                  <a:srgbClr val="7030A0"/>
                </a:solidFill>
              </a:rPr>
              <a:t>       sleepless, sleepy, snoring, somnambulism, talking, unrefreshing, vivid, weariness, etc.</a:t>
            </a:r>
          </a:p>
          <a:p>
            <a:pPr>
              <a:buNone/>
            </a:pPr>
            <a:r>
              <a:rPr lang="en-US" sz="2800" b="1" dirty="0" smtClean="0">
                <a:solidFill>
                  <a:srgbClr val="7030A0"/>
                </a:solidFill>
              </a:rPr>
              <a:t>Volume III :</a:t>
            </a:r>
          </a:p>
          <a:p>
            <a:pPr>
              <a:buNone/>
            </a:pPr>
            <a:r>
              <a:rPr lang="en-US" sz="2800" b="1" dirty="0" smtClean="0">
                <a:solidFill>
                  <a:srgbClr val="7030A0"/>
                </a:solidFill>
              </a:rPr>
              <a:t>          The neck and back : </a:t>
            </a:r>
            <a:r>
              <a:rPr lang="en-US" sz="2800" dirty="0" smtClean="0">
                <a:solidFill>
                  <a:srgbClr val="7030A0"/>
                </a:solidFill>
              </a:rPr>
              <a:t>Aching, anterior, back ache, bending, bronchocele, bruised, burning, cervical, cervical glands, cervical muscles, cervical vertebrae, chill, coccyx, cramp like, cutting, darting, dorsal, extremities, goiter, inflammation, itching, jerking, kidneys, lameness, locomotors ataxia, loins, lumbago, lumbar, lumbar region, lumbo sacral, nape of neck, myalgia, numbness, occipital, pain, paralysis, rheumatic, right, sacral muscles, sacral region, sacroiliac, symphysis, sacro lumbar region, sacrum, scapula, shoulders, small of back, stitching, tearing, </a:t>
            </a:r>
            <a:endParaRPr lang="en-US" sz="2800" dirty="0">
              <a:solidFill>
                <a:srgbClr val="7030A0"/>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553200"/>
          </a:xfrm>
        </p:spPr>
        <p:txBody>
          <a:bodyPr>
            <a:noAutofit/>
          </a:bodyPr>
          <a:lstStyle/>
          <a:p>
            <a:pPr>
              <a:buNone/>
            </a:pPr>
            <a:r>
              <a:rPr lang="en-US" sz="2800" dirty="0" smtClean="0"/>
              <a:t>     </a:t>
            </a:r>
            <a:r>
              <a:rPr lang="en-US" sz="2800" dirty="0" smtClean="0">
                <a:solidFill>
                  <a:srgbClr val="7030A0"/>
                </a:solidFill>
              </a:rPr>
              <a:t>thyroid gland, torticolis, vertebrae, weakness,etc.                              The upper extremities : Aching, axilla, back, bends of elbow, boils, bones, carpel bones, convulsive, cramp, cutting, deltoid muscle, desquamation, dislocated, elbow joint, flexor carpi, fore arm, glands, inflammation, joint of finger, leprosy, metacarpal, morning, muscles, nails, night, paralysis, periosteum, rheumatic, right, tearing, trembling, warts, weakness, wrist joint, etc.</a:t>
            </a:r>
          </a:p>
          <a:p>
            <a:pPr>
              <a:buNone/>
            </a:pPr>
            <a:r>
              <a:rPr lang="en-US" sz="2800" b="1" dirty="0" smtClean="0">
                <a:solidFill>
                  <a:srgbClr val="7030A0"/>
                </a:solidFill>
              </a:rPr>
              <a:t>           The lower extremities : </a:t>
            </a:r>
            <a:r>
              <a:rPr lang="en-US" sz="2800" dirty="0" smtClean="0">
                <a:solidFill>
                  <a:srgbClr val="7030A0"/>
                </a:solidFill>
              </a:rPr>
              <a:t>Aching, ankle joint, ascending, bend of legs, blood vessels, boils, bones, bruised, burning, calf, caries, cramp, feet, femur, foot, gait, gout, heat, heaviness, heel, hip joint, inflamed, joints, knee, lameness, muscles, nails, nodosities, numbness, oedema, paralysis, periostium</a:t>
            </a:r>
            <a:endParaRPr lang="en-US" sz="2800" dirty="0">
              <a:solidFill>
                <a:srgbClr val="7030A0"/>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477000"/>
          </a:xfrm>
        </p:spPr>
        <p:txBody>
          <a:bodyPr>
            <a:normAutofit lnSpcReduction="10000"/>
          </a:bodyPr>
          <a:lstStyle/>
          <a:p>
            <a:pPr>
              <a:buNone/>
            </a:pPr>
            <a:r>
              <a:rPr lang="en-US" sz="2800" dirty="0" smtClean="0"/>
              <a:t>      </a:t>
            </a:r>
            <a:r>
              <a:rPr lang="en-US" sz="2800" dirty="0" smtClean="0">
                <a:solidFill>
                  <a:srgbClr val="7030A0"/>
                </a:solidFill>
              </a:rPr>
              <a:t>perspiration, pricking, rheumatic, sciatica, shooting, soles, sore, spasmodic, sprained, stiffness, synovitis, tarsal joint, thigh, tibia, trembling, varicose veins, ect.</a:t>
            </a:r>
          </a:p>
          <a:p>
            <a:pPr>
              <a:buNone/>
            </a:pPr>
            <a:r>
              <a:rPr lang="en-US" sz="2800" b="1" dirty="0" smtClean="0">
                <a:solidFill>
                  <a:srgbClr val="7030A0"/>
                </a:solidFill>
              </a:rPr>
              <a:t>             Bones and limbs in general </a:t>
            </a:r>
            <a:r>
              <a:rPr lang="en-US" sz="2800" dirty="0" smtClean="0">
                <a:solidFill>
                  <a:srgbClr val="7030A0"/>
                </a:solidFill>
              </a:rPr>
              <a:t>: Aching, ankles, arms, better, boring, burning, carries, cramp, feet, hands, heaviness, inflammation, jerking, joints, knees, lameness, left, legs, morning, neuralgia, numbness, pain, paralytic, rheumatic, soreness, spasm, stiffness, selling, trembling, weakness, etc.</a:t>
            </a:r>
          </a:p>
          <a:p>
            <a:pPr>
              <a:buNone/>
            </a:pPr>
            <a:r>
              <a:rPr lang="en-US" sz="2800" dirty="0" smtClean="0">
                <a:solidFill>
                  <a:srgbClr val="7030A0"/>
                </a:solidFill>
              </a:rPr>
              <a:t>             The nerves : Anxiety, arm, epilepsy, aura, back, beating, catalepsy, cerebellum, cerebral, consciousness, convulsion, debility, eyes, face, fainting, formication, fear, head, hearing, hemiplegia, hysteria, irritability, memory, muscles, nervous, neuralgia, neurasthenia, numbness, opisthotonos,</a:t>
            </a:r>
            <a:endParaRPr lang="en-US" sz="2800" dirty="0">
              <a:solidFill>
                <a:srgbClr val="7030A0"/>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77000"/>
          </a:xfrm>
        </p:spPr>
        <p:txBody>
          <a:bodyPr>
            <a:normAutofit/>
          </a:bodyPr>
          <a:lstStyle/>
          <a:p>
            <a:pPr>
              <a:buNone/>
            </a:pPr>
            <a:r>
              <a:rPr lang="en-US" sz="2800" dirty="0" smtClean="0">
                <a:solidFill>
                  <a:srgbClr val="7030A0"/>
                </a:solidFill>
              </a:rPr>
              <a:t>        pain, paralysis, restlessness, spasm, stiffness, tetanus, tongue, tonic, trembling, trismus, vertigo, weakness, weeping, etc.</a:t>
            </a:r>
          </a:p>
          <a:p>
            <a:pPr>
              <a:buNone/>
            </a:pPr>
            <a:r>
              <a:rPr lang="en-US" sz="2800" dirty="0" smtClean="0">
                <a:solidFill>
                  <a:srgbClr val="7030A0"/>
                </a:solidFill>
              </a:rPr>
              <a:t>            Generalities and keynotes : Abdomen anemia, anasarca, blood, bones, boring, bruised, burning, children, chilliness, congestive, deafness, debility, depression, discharges, dryness, echymosis, emaciation, emotion, exhaustan, fainting, fatigue, feeling, formication, gangrene, glands, haemorrhage, hysterical, inflammation, internal organs, irritability, itching, lies, mental, mucus membrane, muscles, nervous, neuralgia, numbness, odematous, over sensitive, pain, pulsations, quivering, restless, rheumatic, sensations, sensitiveness, shock, sleep, </a:t>
            </a:r>
            <a:endParaRPr lang="en-US" sz="2800" dirty="0">
              <a:solidFill>
                <a:srgbClr val="7030A0"/>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77000"/>
          </a:xfrm>
        </p:spPr>
        <p:txBody>
          <a:bodyPr>
            <a:normAutofit/>
          </a:bodyPr>
          <a:lstStyle/>
          <a:p>
            <a:pPr>
              <a:buNone/>
            </a:pPr>
            <a:r>
              <a:rPr lang="en-US" sz="2800" dirty="0" smtClean="0">
                <a:solidFill>
                  <a:srgbClr val="7030A0"/>
                </a:solidFill>
              </a:rPr>
              <a:t>       spasmodic, thirst, thunder storm, trembling, ulceration, weakness, etc.</a:t>
            </a:r>
          </a:p>
          <a:p>
            <a:pPr>
              <a:buNone/>
            </a:pPr>
            <a:r>
              <a:rPr lang="en-US" sz="2800" b="1" dirty="0" smtClean="0">
                <a:solidFill>
                  <a:srgbClr val="7030A0"/>
                </a:solidFill>
              </a:rPr>
              <a:t>Special features :</a:t>
            </a:r>
          </a:p>
          <a:p>
            <a:pPr>
              <a:buNone/>
            </a:pPr>
            <a:r>
              <a:rPr lang="en-US" sz="2800" dirty="0" smtClean="0">
                <a:solidFill>
                  <a:srgbClr val="7030A0"/>
                </a:solidFill>
              </a:rPr>
              <a:t>            a, This book could be useful for searching a peculiar or a complex symptom which has eluded us in the general repertories and needs to be taken in to account for solving our problem.</a:t>
            </a:r>
          </a:p>
          <a:p>
            <a:pPr>
              <a:buNone/>
            </a:pPr>
            <a:r>
              <a:rPr lang="en-US" sz="2800" dirty="0" smtClean="0">
                <a:solidFill>
                  <a:srgbClr val="7030A0"/>
                </a:solidFill>
              </a:rPr>
              <a:t>             b, The arrangement of grouping of words and subjects would bring together all symptoms bring on the same subject or affecting the same portion of the body, so that the physician will have before the mind for consideration and comparison under the rubric of conditions and concomitants.</a:t>
            </a:r>
            <a:endParaRPr lang="en-US" sz="2800" dirty="0">
              <a:solidFill>
                <a:srgbClr val="7030A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normAutofit lnSpcReduction="10000"/>
          </a:bodyPr>
          <a:lstStyle/>
          <a:p>
            <a:pPr>
              <a:buNone/>
            </a:pPr>
            <a:r>
              <a:rPr lang="en-US" sz="2800" dirty="0" smtClean="0">
                <a:solidFill>
                  <a:srgbClr val="7030A0"/>
                </a:solidFill>
              </a:rPr>
              <a:t>       The main rubrics are arranged alphabetical order, but it is not strictly followed in sub rubrics.</a:t>
            </a:r>
          </a:p>
          <a:p>
            <a:pPr>
              <a:buNone/>
            </a:pPr>
            <a:r>
              <a:rPr lang="en-US" sz="2800" dirty="0">
                <a:solidFill>
                  <a:srgbClr val="7030A0"/>
                </a:solidFill>
              </a:rPr>
              <a:t> </a:t>
            </a:r>
            <a:r>
              <a:rPr lang="en-US" sz="2800" dirty="0" smtClean="0">
                <a:solidFill>
                  <a:srgbClr val="7030A0"/>
                </a:solidFill>
              </a:rPr>
              <a:t>        The repertory contain six volumes, in all the volumes at first index is mentioned, next the chapters of the particular volume is mentioned with page numbers</a:t>
            </a:r>
          </a:p>
          <a:p>
            <a:pPr>
              <a:buNone/>
            </a:pPr>
            <a:r>
              <a:rPr lang="en-US" sz="2800" dirty="0" smtClean="0">
                <a:solidFill>
                  <a:srgbClr val="7030A0"/>
                </a:solidFill>
              </a:rPr>
              <a:t>          In the first volume after index preface is given. Under the preface, the rules adapted for the preparation of this work is given first.</a:t>
            </a:r>
          </a:p>
          <a:p>
            <a:pPr>
              <a:buNone/>
            </a:pPr>
            <a:r>
              <a:rPr lang="en-US" sz="2800" dirty="0" smtClean="0">
                <a:solidFill>
                  <a:srgbClr val="7030A0"/>
                </a:solidFill>
              </a:rPr>
              <a:t>           After that details of construction of the repertory and details about how to use repertory are given with examples. The preface is written by the author.</a:t>
            </a:r>
          </a:p>
          <a:p>
            <a:pPr>
              <a:buNone/>
            </a:pPr>
            <a:r>
              <a:rPr lang="en-US" sz="2800" dirty="0" smtClean="0">
                <a:solidFill>
                  <a:srgbClr val="7030A0"/>
                </a:solidFill>
              </a:rPr>
              <a:t>           Next in all the volumes first the abbreviations of of the medicines used, against that particular name of the medicines are given.</a:t>
            </a:r>
          </a:p>
          <a:p>
            <a:pPr>
              <a:buNone/>
            </a:pP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553200"/>
          </a:xfrm>
        </p:spPr>
        <p:txBody>
          <a:bodyPr>
            <a:normAutofit/>
          </a:bodyPr>
          <a:lstStyle/>
          <a:p>
            <a:pPr>
              <a:buNone/>
            </a:pPr>
            <a:r>
              <a:rPr lang="en-US" sz="2800" dirty="0" smtClean="0">
                <a:solidFill>
                  <a:srgbClr val="7030A0"/>
                </a:solidFill>
              </a:rPr>
              <a:t>          c, If we use verb, noun, adjective of symptom any one can use this repertory.</a:t>
            </a:r>
          </a:p>
          <a:p>
            <a:pPr>
              <a:buNone/>
            </a:pPr>
            <a:r>
              <a:rPr lang="en-US" sz="2800" dirty="0" smtClean="0">
                <a:solidFill>
                  <a:srgbClr val="7030A0"/>
                </a:solidFill>
              </a:rPr>
              <a:t>          d, Very easy to find out the rubrics as first 3 alphabets are given at the top of each page as well as in between the rubrics.</a:t>
            </a:r>
          </a:p>
          <a:p>
            <a:pPr>
              <a:buNone/>
            </a:pPr>
            <a:r>
              <a:rPr lang="en-US" sz="2800" dirty="0" smtClean="0">
                <a:solidFill>
                  <a:srgbClr val="7030A0"/>
                </a:solidFill>
              </a:rPr>
              <a:t>           e, Main rubrics are arranged alphabetically in each chapter.</a:t>
            </a:r>
          </a:p>
          <a:p>
            <a:pPr>
              <a:buNone/>
            </a:pPr>
            <a:r>
              <a:rPr lang="en-US" sz="2800" dirty="0" smtClean="0">
                <a:solidFill>
                  <a:srgbClr val="7030A0"/>
                </a:solidFill>
              </a:rPr>
              <a:t>          f, Same symptom will be present in minimum 2 to 4 places in this repertory, hence where ever search the symptom it will be found if synonym corresponds</a:t>
            </a:r>
          </a:p>
          <a:p>
            <a:pPr>
              <a:buNone/>
            </a:pPr>
            <a:r>
              <a:rPr lang="en-US" sz="2800" dirty="0" smtClean="0">
                <a:solidFill>
                  <a:srgbClr val="7030A0"/>
                </a:solidFill>
              </a:rPr>
              <a:t>           g, Many repeatedly clinically verified rubrics can be seen.</a:t>
            </a:r>
          </a:p>
          <a:p>
            <a:pPr>
              <a:buNone/>
            </a:pPr>
            <a:r>
              <a:rPr lang="en-US" sz="2800" dirty="0" smtClean="0">
                <a:solidFill>
                  <a:srgbClr val="7030A0"/>
                </a:solidFill>
              </a:rPr>
              <a:t>           h, Few explanations are given after few rubrics from his clinical experience.</a:t>
            </a:r>
          </a:p>
          <a:p>
            <a:pPr>
              <a:buNone/>
            </a:pPr>
            <a:endParaRPr lang="en-US" sz="28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477000"/>
          </a:xfrm>
        </p:spPr>
        <p:txBody>
          <a:bodyPr>
            <a:noAutofit/>
          </a:bodyPr>
          <a:lstStyle/>
          <a:p>
            <a:pPr>
              <a:buNone/>
            </a:pPr>
            <a:r>
              <a:rPr lang="en-US" sz="2800" dirty="0" smtClean="0">
                <a:solidFill>
                  <a:srgbClr val="7030A0"/>
                </a:solidFill>
              </a:rPr>
              <a:t>         h, Cross reference is given in brockets immediately after the rubric.</a:t>
            </a:r>
          </a:p>
          <a:p>
            <a:pPr>
              <a:buNone/>
            </a:pPr>
            <a:r>
              <a:rPr lang="en-US" sz="2800" dirty="0" smtClean="0">
                <a:solidFill>
                  <a:srgbClr val="7030A0"/>
                </a:solidFill>
              </a:rPr>
              <a:t>           I, Hahnemannian schema is followed while constructing this repertory.</a:t>
            </a:r>
          </a:p>
          <a:p>
            <a:pPr>
              <a:buNone/>
            </a:pPr>
            <a:r>
              <a:rPr lang="en-US" sz="2800" dirty="0" smtClean="0">
                <a:solidFill>
                  <a:srgbClr val="7030A0"/>
                </a:solidFill>
              </a:rPr>
              <a:t>           j, Prover’s own language and materia medica language is seen in this repertory.</a:t>
            </a:r>
          </a:p>
          <a:p>
            <a:pPr>
              <a:buNone/>
            </a:pPr>
            <a:r>
              <a:rPr lang="en-US" sz="2800" dirty="0" smtClean="0">
                <a:solidFill>
                  <a:srgbClr val="7030A0"/>
                </a:solidFill>
              </a:rPr>
              <a:t>Criticism or demerits :</a:t>
            </a:r>
          </a:p>
          <a:p>
            <a:pPr>
              <a:buNone/>
            </a:pPr>
            <a:r>
              <a:rPr lang="en-US" sz="2800" dirty="0" smtClean="0">
                <a:solidFill>
                  <a:srgbClr val="7030A0"/>
                </a:solidFill>
              </a:rPr>
              <a:t>          a, Difficulty is experienced in finding out a symptom on account of the differences in phraseology of materia medica writers or up on the part of person desiring the symptom. There fore when there is a failure to find a symptom under one word the synonym should be thought of.</a:t>
            </a:r>
          </a:p>
          <a:p>
            <a:pPr>
              <a:buNone/>
            </a:pPr>
            <a:r>
              <a:rPr lang="en-US" sz="2800" dirty="0" smtClean="0">
                <a:solidFill>
                  <a:srgbClr val="7030A0"/>
                </a:solidFill>
              </a:rPr>
              <a:t>            b, Majority of the rubrics consist of only one</a:t>
            </a:r>
          </a:p>
          <a:p>
            <a:pPr>
              <a:buNone/>
            </a:pPr>
            <a:endParaRPr lang="en-US" sz="2800" dirty="0" smtClean="0">
              <a:solidFill>
                <a:srgbClr val="7030A0"/>
              </a:solidFill>
            </a:endParaRPr>
          </a:p>
          <a:p>
            <a:pPr>
              <a:buNone/>
            </a:pPr>
            <a:r>
              <a:rPr lang="en-US" sz="2800" dirty="0" smtClean="0">
                <a:solidFill>
                  <a:srgbClr val="7030A0"/>
                </a:solidFill>
              </a:rPr>
              <a:t>         </a:t>
            </a:r>
            <a:endParaRPr lang="en-US" sz="2800" dirty="0">
              <a:solidFill>
                <a:srgbClr val="7030A0"/>
              </a:solidFill>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324600"/>
          </a:xfrm>
        </p:spPr>
        <p:txBody>
          <a:bodyPr>
            <a:normAutofit/>
          </a:bodyPr>
          <a:lstStyle/>
          <a:p>
            <a:pPr>
              <a:buNone/>
            </a:pPr>
            <a:r>
              <a:rPr lang="en-US" sz="2800" dirty="0" smtClean="0">
                <a:solidFill>
                  <a:srgbClr val="7030A0"/>
                </a:solidFill>
              </a:rPr>
              <a:t>       remedy, hence cannot be used for repertorisation.</a:t>
            </a:r>
          </a:p>
          <a:p>
            <a:pPr>
              <a:buNone/>
            </a:pPr>
            <a:r>
              <a:rPr lang="en-US" sz="2800" dirty="0" smtClean="0">
                <a:solidFill>
                  <a:srgbClr val="7030A0"/>
                </a:solidFill>
              </a:rPr>
              <a:t>            c, It is a reference book for the remedy differentiation after repertorisation, as the symptoms are in provers own language.</a:t>
            </a:r>
          </a:p>
          <a:p>
            <a:pPr>
              <a:buNone/>
            </a:pPr>
            <a:r>
              <a:rPr lang="en-US" sz="2800" dirty="0" smtClean="0">
                <a:solidFill>
                  <a:srgbClr val="7030A0"/>
                </a:solidFill>
              </a:rPr>
              <a:t>              d, Not useful for a bedside prescription as it consist of six volumes.</a:t>
            </a:r>
          </a:p>
          <a:p>
            <a:pPr>
              <a:buNone/>
            </a:pPr>
            <a:r>
              <a:rPr lang="en-US" sz="2800" b="1" dirty="0" smtClean="0">
                <a:solidFill>
                  <a:srgbClr val="7030A0"/>
                </a:solidFill>
              </a:rPr>
              <a:t>Example main and sub rubrics :</a:t>
            </a:r>
          </a:p>
          <a:p>
            <a:pPr>
              <a:buNone/>
            </a:pPr>
            <a:r>
              <a:rPr lang="en-US" sz="2800" b="1" dirty="0" smtClean="0">
                <a:solidFill>
                  <a:srgbClr val="7030A0"/>
                </a:solidFill>
              </a:rPr>
              <a:t>        Anguish._ </a:t>
            </a:r>
            <a:r>
              <a:rPr lang="en-US" sz="2800" dirty="0" smtClean="0">
                <a:solidFill>
                  <a:srgbClr val="7030A0"/>
                </a:solidFill>
              </a:rPr>
              <a:t>A. in evening.     Ambr.</a:t>
            </a:r>
          </a:p>
          <a:p>
            <a:pPr>
              <a:buNone/>
            </a:pPr>
            <a:r>
              <a:rPr lang="en-US" sz="2800" dirty="0" smtClean="0">
                <a:solidFill>
                  <a:srgbClr val="7030A0"/>
                </a:solidFill>
              </a:rPr>
              <a:t>             Violent attack of a.   Arn.</a:t>
            </a:r>
          </a:p>
          <a:p>
            <a:pPr>
              <a:buNone/>
            </a:pPr>
            <a:r>
              <a:rPr lang="en-US" sz="2800" dirty="0" smtClean="0">
                <a:solidFill>
                  <a:srgbClr val="7030A0"/>
                </a:solidFill>
              </a:rPr>
              <a:t>             A. and despondent.     Ars.</a:t>
            </a:r>
          </a:p>
          <a:p>
            <a:pPr>
              <a:buNone/>
            </a:pPr>
            <a:r>
              <a:rPr lang="en-US" sz="2800" dirty="0" smtClean="0">
                <a:solidFill>
                  <a:srgbClr val="7030A0"/>
                </a:solidFill>
              </a:rPr>
              <a:t>             Great fear and a.     Ars.</a:t>
            </a:r>
          </a:p>
          <a:p>
            <a:pPr>
              <a:buNone/>
            </a:pPr>
            <a:r>
              <a:rPr lang="en-US" sz="2800" dirty="0" smtClean="0">
                <a:solidFill>
                  <a:srgbClr val="7030A0"/>
                </a:solidFill>
              </a:rPr>
              <a:t>            Great a. coming from precardial region, driving him to place to place.   Ars.,  Aur.</a:t>
            </a:r>
            <a:endParaRPr lang="en-US" sz="2800" dirty="0">
              <a:solidFill>
                <a:srgbClr val="7030A0"/>
              </a:solidFill>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normAutofit/>
          </a:bodyPr>
          <a:lstStyle/>
          <a:p>
            <a:pPr>
              <a:buNone/>
            </a:pPr>
            <a:r>
              <a:rPr lang="en-US" sz="2800" dirty="0" smtClean="0"/>
              <a:t>  </a:t>
            </a:r>
            <a:r>
              <a:rPr lang="en-US" sz="2800" dirty="0" smtClean="0">
                <a:solidFill>
                  <a:srgbClr val="7030A0"/>
                </a:solidFill>
              </a:rPr>
              <a:t>A. with restless tossing about (Acon., Ars.); paroxysms                 of deathless anxiety.    Cupr</a:t>
            </a:r>
          </a:p>
          <a:p>
            <a:pPr>
              <a:buNone/>
            </a:pPr>
            <a:r>
              <a:rPr lang="en-US" sz="2800" dirty="0" smtClean="0">
                <a:solidFill>
                  <a:srgbClr val="7030A0"/>
                </a:solidFill>
              </a:rPr>
              <a:t>  Excessive anxiety and a.   Hell.</a:t>
            </a:r>
          </a:p>
          <a:p>
            <a:pPr>
              <a:buNone/>
            </a:pPr>
            <a:r>
              <a:rPr lang="en-US" sz="2800" dirty="0" smtClean="0">
                <a:solidFill>
                  <a:srgbClr val="7030A0"/>
                </a:solidFill>
              </a:rPr>
              <a:t>  Great a.    Hep.s., cal-c.</a:t>
            </a:r>
          </a:p>
          <a:p>
            <a:pPr>
              <a:buNone/>
            </a:pPr>
            <a:r>
              <a:rPr lang="en-US" sz="2800" dirty="0" smtClean="0">
                <a:solidFill>
                  <a:srgbClr val="7030A0"/>
                </a:solidFill>
              </a:rPr>
              <a:t>  Trembling , a. and fear, as if some accident had happened, all day, relived after going to bed. Magn-c</a:t>
            </a:r>
            <a:r>
              <a:rPr lang="en-US" sz="2800" dirty="0" smtClean="0"/>
              <a:t>.</a:t>
            </a:r>
            <a:endParaRPr 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553200"/>
          </a:xfrm>
        </p:spPr>
        <p:txBody>
          <a:bodyPr>
            <a:normAutofit/>
          </a:bodyPr>
          <a:lstStyle/>
          <a:p>
            <a:pPr>
              <a:buNone/>
            </a:pPr>
            <a:r>
              <a:rPr lang="en-US" sz="2800" dirty="0" smtClean="0">
                <a:solidFill>
                  <a:srgbClr val="7030A0"/>
                </a:solidFill>
              </a:rPr>
              <a:t>         Next to medicine lists, in all the volumes explanations are given, under explanation, it is mentioned how to convert the symptoms in to repertorial language (rubrics). And examples are given to convert or identify the symptoms in each volume mentioned according to chapters of the particular volume.</a:t>
            </a:r>
          </a:p>
          <a:p>
            <a:pPr>
              <a:buNone/>
            </a:pPr>
            <a:r>
              <a:rPr lang="en-US" sz="2800" dirty="0" smtClean="0">
                <a:solidFill>
                  <a:srgbClr val="7030A0"/>
                </a:solidFill>
              </a:rPr>
              <a:t>           The repertory part of the each volume is arranged according to the plan of Cruden’s concordance of the Bible. Because it is very easy to search remedy for a symptom.</a:t>
            </a:r>
          </a:p>
          <a:p>
            <a:pPr>
              <a:buNone/>
            </a:pPr>
            <a:r>
              <a:rPr lang="en-US" sz="2800" dirty="0" smtClean="0">
                <a:solidFill>
                  <a:srgbClr val="7030A0"/>
                </a:solidFill>
              </a:rPr>
              <a:t>           That is the symptoms and related remedies are arranged according to the first starting roman letter of the symptom, (ex) umbilicus is arranged under</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096000"/>
          </a:xfrm>
        </p:spPr>
        <p:txBody>
          <a:bodyPr/>
          <a:lstStyle/>
          <a:p>
            <a:pPr>
              <a:buNone/>
            </a:pPr>
            <a:r>
              <a:rPr lang="en-US" dirty="0" smtClean="0">
                <a:solidFill>
                  <a:srgbClr val="7030A0"/>
                </a:solidFill>
              </a:rPr>
              <a:t>    </a:t>
            </a:r>
            <a:r>
              <a:rPr lang="en-US" sz="2800" dirty="0" smtClean="0">
                <a:solidFill>
                  <a:srgbClr val="7030A0"/>
                </a:solidFill>
              </a:rPr>
              <a:t>letter ‘U’. The author arranged this repertory on such a way.</a:t>
            </a:r>
          </a:p>
          <a:p>
            <a:pPr>
              <a:buNone/>
            </a:pPr>
            <a:r>
              <a:rPr lang="en-US" sz="2800" dirty="0" smtClean="0">
                <a:solidFill>
                  <a:srgbClr val="7030A0"/>
                </a:solidFill>
              </a:rPr>
              <a:t>           But in this repertory in all the volumes first three letters are mentioned in capital letters according to the rubric started, (ex) if abdomen is the first rubric it is mentioned as ABD.</a:t>
            </a:r>
          </a:p>
          <a:p>
            <a:pPr>
              <a:buNone/>
            </a:pPr>
            <a:r>
              <a:rPr lang="en-US" sz="2800" dirty="0" smtClean="0">
                <a:solidFill>
                  <a:srgbClr val="7030A0"/>
                </a:solidFill>
              </a:rPr>
              <a:t>            Where ever the third letter is changing, (ex) if the rubric is ‘Aberration’, it is mentioned ABE like wise it is continued. In every pages, at the right side pages at the right side and in the left side pages it is at the left side, the first three letters of continuing rubric is mentioned.</a:t>
            </a:r>
          </a:p>
          <a:p>
            <a:pPr>
              <a:buNone/>
            </a:pPr>
            <a:r>
              <a:rPr lang="en-US" sz="2800" dirty="0" smtClean="0">
                <a:solidFill>
                  <a:srgbClr val="7030A0"/>
                </a:solidFill>
              </a:rPr>
              <a:t>             The concordance repertory is arranged like an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553200"/>
          </a:xfrm>
        </p:spPr>
        <p:txBody>
          <a:bodyPr>
            <a:normAutofit fontScale="92500"/>
          </a:bodyPr>
          <a:lstStyle/>
          <a:p>
            <a:pPr>
              <a:buNone/>
            </a:pPr>
            <a:r>
              <a:rPr lang="en-US" dirty="0" smtClean="0">
                <a:solidFill>
                  <a:srgbClr val="7030A0"/>
                </a:solidFill>
              </a:rPr>
              <a:t>      </a:t>
            </a:r>
            <a:r>
              <a:rPr lang="en-US" sz="2800" dirty="0" smtClean="0">
                <a:solidFill>
                  <a:srgbClr val="7030A0"/>
                </a:solidFill>
              </a:rPr>
              <a:t>index or a dictionary. In compiling it the author has observed the following rule.</a:t>
            </a:r>
          </a:p>
          <a:p>
            <a:pPr>
              <a:buNone/>
            </a:pPr>
            <a:r>
              <a:rPr lang="en-US" sz="2800" dirty="0" smtClean="0">
                <a:solidFill>
                  <a:srgbClr val="7030A0"/>
                </a:solidFill>
              </a:rPr>
              <a:t>           Give noun, verb and essential adjective in the sentence.</a:t>
            </a:r>
          </a:p>
          <a:p>
            <a:pPr>
              <a:buNone/>
            </a:pPr>
            <a:r>
              <a:rPr lang="en-US" sz="2800" dirty="0" smtClean="0">
                <a:solidFill>
                  <a:srgbClr val="7030A0"/>
                </a:solidFill>
              </a:rPr>
              <a:t>           To find any desired symptom, first fix the proper phraseology (a manner of expression, language or an expression) in the mind or better write it down.</a:t>
            </a:r>
          </a:p>
          <a:p>
            <a:pPr>
              <a:buNone/>
            </a:pPr>
            <a:r>
              <a:rPr lang="en-US" sz="2800" dirty="0" smtClean="0">
                <a:solidFill>
                  <a:srgbClr val="7030A0"/>
                </a:solidFill>
              </a:rPr>
              <a:t>            Then select the noun, verb or essential adjective, give preference to the word expressing the central thought, idea, fact, condition or object of sentence, and then refer to the word in the section of the concordance (state of being the same) devoted to the portion of the body affected or word should be selected, the desired symptom may be found, unless (if not) a synonym </a:t>
            </a:r>
          </a:p>
          <a:p>
            <a:pPr>
              <a:buNone/>
            </a:pPr>
            <a:r>
              <a:rPr lang="en-US" sz="2800" dirty="0" smtClean="0">
                <a:solidFill>
                  <a:srgbClr val="7030A0"/>
                </a:solidFill>
              </a:rPr>
              <a:t>          </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normAutofit/>
          </a:bodyPr>
          <a:lstStyle/>
          <a:p>
            <a:pPr>
              <a:buNone/>
            </a:pPr>
            <a:r>
              <a:rPr lang="en-US" sz="2800" dirty="0" smtClean="0">
                <a:solidFill>
                  <a:srgbClr val="7030A0"/>
                </a:solidFill>
              </a:rPr>
              <a:t>     has been selected if desired symptom is not found, select another synonym for the word.</a:t>
            </a:r>
          </a:p>
          <a:p>
            <a:pPr>
              <a:buNone/>
            </a:pPr>
            <a:r>
              <a:rPr lang="en-US" sz="2800" dirty="0" smtClean="0">
                <a:solidFill>
                  <a:srgbClr val="7030A0"/>
                </a:solidFill>
              </a:rPr>
              <a:t>            (ex) The symptom may be desired on the subject of </a:t>
            </a:r>
            <a:r>
              <a:rPr lang="en-US" sz="2800" b="1" dirty="0" smtClean="0">
                <a:solidFill>
                  <a:srgbClr val="7030A0"/>
                </a:solidFill>
              </a:rPr>
              <a:t>sad</a:t>
            </a:r>
            <a:r>
              <a:rPr lang="en-US" sz="2800" dirty="0" smtClean="0">
                <a:solidFill>
                  <a:srgbClr val="7030A0"/>
                </a:solidFill>
              </a:rPr>
              <a:t> or </a:t>
            </a:r>
            <a:r>
              <a:rPr lang="en-US" sz="2800" b="1" dirty="0" smtClean="0">
                <a:solidFill>
                  <a:srgbClr val="7030A0"/>
                </a:solidFill>
              </a:rPr>
              <a:t>sadness</a:t>
            </a:r>
            <a:r>
              <a:rPr lang="en-US" sz="2800" dirty="0" smtClean="0">
                <a:solidFill>
                  <a:srgbClr val="7030A0"/>
                </a:solidFill>
              </a:rPr>
              <a:t>, very few symptoms can be found under either of this words, because they are not used very often in the materia medica, yet there are a great many symptoms regarding the condition.</a:t>
            </a:r>
          </a:p>
          <a:p>
            <a:pPr>
              <a:buNone/>
            </a:pPr>
            <a:r>
              <a:rPr lang="en-US" sz="2800" dirty="0" smtClean="0">
                <a:solidFill>
                  <a:srgbClr val="7030A0"/>
                </a:solidFill>
              </a:rPr>
              <a:t>             The failure to find the desired symptom under </a:t>
            </a:r>
            <a:r>
              <a:rPr lang="en-US" sz="2800" b="1" dirty="0" smtClean="0">
                <a:solidFill>
                  <a:srgbClr val="7030A0"/>
                </a:solidFill>
              </a:rPr>
              <a:t>sad </a:t>
            </a:r>
            <a:r>
              <a:rPr lang="en-US" sz="2800" dirty="0" smtClean="0">
                <a:solidFill>
                  <a:srgbClr val="7030A0"/>
                </a:solidFill>
              </a:rPr>
              <a:t>or </a:t>
            </a:r>
            <a:r>
              <a:rPr lang="en-US" sz="2800" b="1" dirty="0" smtClean="0">
                <a:solidFill>
                  <a:srgbClr val="7030A0"/>
                </a:solidFill>
              </a:rPr>
              <a:t>sadness</a:t>
            </a:r>
            <a:r>
              <a:rPr lang="en-US" sz="2800" dirty="0" smtClean="0">
                <a:solidFill>
                  <a:srgbClr val="7030A0"/>
                </a:solidFill>
              </a:rPr>
              <a:t>, would rise the inquiry, what is </a:t>
            </a:r>
            <a:r>
              <a:rPr lang="en-US" sz="2800" b="1" dirty="0" smtClean="0">
                <a:solidFill>
                  <a:srgbClr val="7030A0"/>
                </a:solidFill>
              </a:rPr>
              <a:t>sad </a:t>
            </a:r>
            <a:r>
              <a:rPr lang="en-US" sz="2800" dirty="0" smtClean="0">
                <a:solidFill>
                  <a:srgbClr val="7030A0"/>
                </a:solidFill>
              </a:rPr>
              <a:t>or </a:t>
            </a:r>
            <a:r>
              <a:rPr lang="en-US" sz="2800" b="1" dirty="0" smtClean="0">
                <a:solidFill>
                  <a:srgbClr val="7030A0"/>
                </a:solidFill>
              </a:rPr>
              <a:t>sadness</a:t>
            </a:r>
            <a:r>
              <a:rPr lang="en-US" sz="2800" dirty="0" smtClean="0">
                <a:solidFill>
                  <a:srgbClr val="7030A0"/>
                </a:solidFill>
              </a:rPr>
              <a:t>. And answer is </a:t>
            </a:r>
            <a:r>
              <a:rPr lang="en-US" sz="2800" b="1" dirty="0" smtClean="0">
                <a:solidFill>
                  <a:srgbClr val="7030A0"/>
                </a:solidFill>
              </a:rPr>
              <a:t>it is depression of sprits</a:t>
            </a:r>
            <a:r>
              <a:rPr lang="en-US" sz="2800" dirty="0" smtClean="0">
                <a:solidFill>
                  <a:srgbClr val="7030A0"/>
                </a:solidFill>
              </a:rPr>
              <a:t>. Then besides looking at the symptom under </a:t>
            </a:r>
            <a:r>
              <a:rPr lang="en-US" sz="2800" b="1" dirty="0" smtClean="0">
                <a:solidFill>
                  <a:srgbClr val="7030A0"/>
                </a:solidFill>
              </a:rPr>
              <a:t>sad </a:t>
            </a:r>
            <a:r>
              <a:rPr lang="en-US" sz="2800" dirty="0" smtClean="0">
                <a:solidFill>
                  <a:srgbClr val="7030A0"/>
                </a:solidFill>
              </a:rPr>
              <a:t>or </a:t>
            </a:r>
            <a:r>
              <a:rPr lang="en-US" sz="2800" b="1" dirty="0" smtClean="0">
                <a:solidFill>
                  <a:srgbClr val="7030A0"/>
                </a:solidFill>
              </a:rPr>
              <a:t>sadness</a:t>
            </a:r>
            <a:r>
              <a:rPr lang="en-US" sz="2800" dirty="0" smtClean="0">
                <a:solidFill>
                  <a:srgbClr val="7030A0"/>
                </a:solidFill>
              </a:rPr>
              <a:t> also look at those under </a:t>
            </a:r>
            <a:r>
              <a:rPr lang="en-US" sz="2800" b="1" dirty="0" smtClean="0">
                <a:solidFill>
                  <a:srgbClr val="7030A0"/>
                </a:solidFill>
              </a:rPr>
              <a:t>sprit, depression </a:t>
            </a:r>
            <a:r>
              <a:rPr lang="en-US" sz="2800" dirty="0" smtClean="0">
                <a:solidFill>
                  <a:srgbClr val="7030A0"/>
                </a:solidFill>
              </a:rPr>
              <a:t>and other synonyms.</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77000"/>
          </a:xfrm>
        </p:spPr>
        <p:txBody>
          <a:bodyPr>
            <a:normAutofit/>
          </a:bodyPr>
          <a:lstStyle/>
          <a:p>
            <a:pPr>
              <a:buNone/>
            </a:pPr>
            <a:r>
              <a:rPr lang="en-US" sz="2800" b="1" dirty="0" smtClean="0">
                <a:solidFill>
                  <a:srgbClr val="7030A0"/>
                </a:solidFill>
              </a:rPr>
              <a:t>Arrangement of the chapters and rubrics in repertory part:</a:t>
            </a:r>
          </a:p>
          <a:p>
            <a:pPr>
              <a:buNone/>
            </a:pPr>
            <a:r>
              <a:rPr lang="en-US" sz="2800" dirty="0" smtClean="0">
                <a:solidFill>
                  <a:srgbClr val="7030A0"/>
                </a:solidFill>
              </a:rPr>
              <a:t>          Chapters are starts with mind and disposition, each volume contain it’s own chapters. Chapters are arranged according to the anatomical parts of the body (Hahnemannian schema), few discharges and sensations are mentioned as chapters. The chapters ends in generalities and keynotes.</a:t>
            </a:r>
          </a:p>
          <a:p>
            <a:pPr>
              <a:buNone/>
            </a:pPr>
            <a:r>
              <a:rPr lang="en-US" sz="2800" dirty="0" smtClean="0">
                <a:solidFill>
                  <a:srgbClr val="7030A0"/>
                </a:solidFill>
              </a:rPr>
              <a:t>             The main rubrics are arranged alphabetically, but it is not strictly followed in sub – rubrics.</a:t>
            </a:r>
          </a:p>
          <a:p>
            <a:pPr>
              <a:buNone/>
            </a:pPr>
            <a:r>
              <a:rPr lang="en-US" sz="2800" dirty="0" smtClean="0">
                <a:solidFill>
                  <a:srgbClr val="7030A0"/>
                </a:solidFill>
              </a:rPr>
              <a:t>            Under rubrics medicines are arranged alphabetically. Most of the main rubrics medicines are not mentioned, but under few main rubrics group of medicines or one medicine is mentioned, </a:t>
            </a:r>
            <a:endParaRPr lang="en-US" sz="2800" dirty="0">
              <a:solidFill>
                <a:srgbClr val="7030A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798</TotalTime>
  <Words>5420</Words>
  <Application>Microsoft Office PowerPoint</Application>
  <PresentationFormat>On-screen Show (4:3)</PresentationFormat>
  <Paragraphs>197</Paragraphs>
  <Slides>43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43</vt:i4>
      </vt:variant>
    </vt:vector>
  </HeadingPairs>
  <TitlesOfParts>
    <vt:vector size="47" baseType="lpstr">
      <vt:lpstr>Arial</vt:lpstr>
      <vt:lpstr>Arial Narrow</vt:lpstr>
      <vt:lpstr>Calibri</vt:lpstr>
      <vt:lpstr>Office Theme</vt:lpstr>
      <vt:lpstr>THE CONCORDANCE  REPERTORY OF THE MORE CHARACTERISTIC SYMPTOMS OF THE MATERIA MEDICA   DR CHANDRA HASAN C M, M.D(Hom), ASSOCIATE PROFESSOR, DEPT OF REPERTORY, SARADA KRISHNA HOMOEOPATHIC MEDICAL COLLEGE, KULASEKHARAM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CONCORDANCE  REPERTORY OF THE MORE CHARACTERISTIC SYMPTOMS OF THE MATERIA MEDICA</dc:title>
  <dc:creator>INTEL i3</dc:creator>
  <cp:lastModifiedBy>Admin</cp:lastModifiedBy>
  <cp:revision>111</cp:revision>
  <dcterms:created xsi:type="dcterms:W3CDTF">2019-01-31T03:32:01Z</dcterms:created>
  <dcterms:modified xsi:type="dcterms:W3CDTF">2019-12-28T07:04:28Z</dcterms:modified>
</cp:coreProperties>
</file>